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008" r:id="rId2"/>
  </p:sldMasterIdLst>
  <p:notesMasterIdLst>
    <p:notesMasterId r:id="rId28"/>
  </p:notesMasterIdLst>
  <p:sldIdLst>
    <p:sldId id="256" r:id="rId3"/>
    <p:sldId id="258" r:id="rId4"/>
    <p:sldId id="257" r:id="rId5"/>
    <p:sldId id="276" r:id="rId6"/>
    <p:sldId id="275" r:id="rId7"/>
    <p:sldId id="260" r:id="rId8"/>
    <p:sldId id="259" r:id="rId9"/>
    <p:sldId id="277" r:id="rId10"/>
    <p:sldId id="278" r:id="rId11"/>
    <p:sldId id="266" r:id="rId12"/>
    <p:sldId id="261" r:id="rId13"/>
    <p:sldId id="267" r:id="rId14"/>
    <p:sldId id="262" r:id="rId15"/>
    <p:sldId id="264" r:id="rId16"/>
    <p:sldId id="265" r:id="rId17"/>
    <p:sldId id="263" r:id="rId18"/>
    <p:sldId id="268" r:id="rId19"/>
    <p:sldId id="269" r:id="rId20"/>
    <p:sldId id="270" r:id="rId21"/>
    <p:sldId id="271" r:id="rId22"/>
    <p:sldId id="272" r:id="rId23"/>
    <p:sldId id="273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0FA"/>
    <a:srgbClr val="FF0D0D"/>
    <a:srgbClr val="FC9204"/>
    <a:srgbClr val="FFCD2D"/>
    <a:srgbClr val="CC66FF"/>
    <a:srgbClr val="969696"/>
    <a:srgbClr val="339933"/>
    <a:srgbClr val="33CC33"/>
    <a:srgbClr val="FA9B3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>
      <p:cViewPr>
        <p:scale>
          <a:sx n="100" d="100"/>
          <a:sy n="100" d="100"/>
        </p:scale>
        <p:origin x="-200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hsrv\users\C19\MIT%20Repository%20Folders\Huff\documents\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demo\Desktop\Thesis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demo\Desktop\Thesis\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demo\Desktop\Thesis\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demo\Desktop\Thesis\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demo\Desktop\Thesis\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demo\Desktop\Thesis\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demo\Desktop\Thesis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54179924774396"/>
          <c:y val="5.7024544229268637E-3"/>
          <c:w val="0.71809366183678369"/>
          <c:h val="0.95893831412963659"/>
        </c:manualLayout>
      </c:layout>
      <c:barChart>
        <c:barDir val="bar"/>
        <c:grouping val="clustered"/>
        <c:varyColors val="0"/>
        <c:ser>
          <c:idx val="0"/>
          <c:order val="0"/>
          <c:tx>
            <c:v>Purple</c:v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invertIfNegative val="0"/>
          <c:cat>
            <c:strRef>
              <c:f>Sheet1!$A$2:$A$28</c:f>
              <c:strCache>
                <c:ptCount val="27"/>
                <c:pt idx="0">
                  <c:v>mystical</c:v>
                </c:pt>
                <c:pt idx="1">
                  <c:v>curious</c:v>
                </c:pt>
                <c:pt idx="2">
                  <c:v>cheerful</c:v>
                </c:pt>
                <c:pt idx="3">
                  <c:v>hopefull</c:v>
                </c:pt>
                <c:pt idx="4">
                  <c:v>warm</c:v>
                </c:pt>
                <c:pt idx="5">
                  <c:v>soothing</c:v>
                </c:pt>
                <c:pt idx="6">
                  <c:v>relaxed</c:v>
                </c:pt>
                <c:pt idx="7">
                  <c:v>secure</c:v>
                </c:pt>
                <c:pt idx="8">
                  <c:v>neutral</c:v>
                </c:pt>
                <c:pt idx="9">
                  <c:v>comfortable</c:v>
                </c:pt>
                <c:pt idx="10">
                  <c:v>mellow</c:v>
                </c:pt>
                <c:pt idx="11">
                  <c:v>melancholy</c:v>
                </c:pt>
                <c:pt idx="12">
                  <c:v>depressed</c:v>
                </c:pt>
                <c:pt idx="13">
                  <c:v>cold</c:v>
                </c:pt>
                <c:pt idx="14">
                  <c:v>lonely</c:v>
                </c:pt>
                <c:pt idx="15">
                  <c:v>desperate</c:v>
                </c:pt>
                <c:pt idx="16">
                  <c:v>fearful</c:v>
                </c:pt>
                <c:pt idx="17">
                  <c:v>helpless</c:v>
                </c:pt>
                <c:pt idx="18">
                  <c:v>cautious</c:v>
                </c:pt>
                <c:pt idx="19">
                  <c:v>scared</c:v>
                </c:pt>
                <c:pt idx="20">
                  <c:v>creepy</c:v>
                </c:pt>
                <c:pt idx="21">
                  <c:v>anxious</c:v>
                </c:pt>
                <c:pt idx="22">
                  <c:v>excited</c:v>
                </c:pt>
                <c:pt idx="23">
                  <c:v>urgent</c:v>
                </c:pt>
                <c:pt idx="24">
                  <c:v>uncomfortable</c:v>
                </c:pt>
                <c:pt idx="25">
                  <c:v>angry</c:v>
                </c:pt>
                <c:pt idx="26">
                  <c:v>powerful</c:v>
                </c:pt>
              </c:strCache>
            </c:strRef>
          </c:cat>
          <c:val>
            <c:numRef>
              <c:f>Sheet1!$R$2:$R$28</c:f>
              <c:numCache>
                <c:formatCode>0.00%</c:formatCode>
                <c:ptCount val="27"/>
                <c:pt idx="0">
                  <c:v>0.11864406779661017</c:v>
                </c:pt>
                <c:pt idx="1">
                  <c:v>0.10169491525423729</c:v>
                </c:pt>
                <c:pt idx="2">
                  <c:v>1.6949152542372881E-2</c:v>
                </c:pt>
                <c:pt idx="3">
                  <c:v>0</c:v>
                </c:pt>
                <c:pt idx="4">
                  <c:v>0</c:v>
                </c:pt>
                <c:pt idx="5">
                  <c:v>1.6949152542372881E-2</c:v>
                </c:pt>
                <c:pt idx="6">
                  <c:v>1.6949152542372881E-2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1.6949152542372881E-2</c:v>
                </c:pt>
                <c:pt idx="11">
                  <c:v>5.0847457627118647E-2</c:v>
                </c:pt>
                <c:pt idx="12">
                  <c:v>1.6949152542372881E-2</c:v>
                </c:pt>
                <c:pt idx="13">
                  <c:v>6.7796610169491525E-2</c:v>
                </c:pt>
                <c:pt idx="14">
                  <c:v>6.7796610169491525E-2</c:v>
                </c:pt>
                <c:pt idx="15">
                  <c:v>3.3898305084745763E-2</c:v>
                </c:pt>
                <c:pt idx="16">
                  <c:v>3.3898305084745763E-2</c:v>
                </c:pt>
                <c:pt idx="17">
                  <c:v>1.6949152542372881E-2</c:v>
                </c:pt>
                <c:pt idx="18">
                  <c:v>0.1864406779661017</c:v>
                </c:pt>
                <c:pt idx="19">
                  <c:v>6.7796610169491525E-2</c:v>
                </c:pt>
                <c:pt idx="20">
                  <c:v>0.11864406779661017</c:v>
                </c:pt>
                <c:pt idx="21">
                  <c:v>0</c:v>
                </c:pt>
                <c:pt idx="22">
                  <c:v>3.3898305084745763E-2</c:v>
                </c:pt>
                <c:pt idx="23">
                  <c:v>0</c:v>
                </c:pt>
                <c:pt idx="24">
                  <c:v>1.6949152542372881E-2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ser>
          <c:idx val="1"/>
          <c:order val="1"/>
          <c:tx>
            <c:v>Blue</c:v>
          </c:tx>
          <c:spPr>
            <a:solidFill>
              <a:srgbClr val="0070C0"/>
            </a:solidFill>
          </c:spPr>
          <c:invertIfNegative val="0"/>
          <c:val>
            <c:numRef>
              <c:f>Sheet1!$O$2:$O$28</c:f>
              <c:numCache>
                <c:formatCode>0.00%</c:formatCode>
                <c:ptCount val="27"/>
                <c:pt idx="0">
                  <c:v>6.25E-2</c:v>
                </c:pt>
                <c:pt idx="1">
                  <c:v>4.6875E-2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4.6875E-2</c:v>
                </c:pt>
                <c:pt idx="6">
                  <c:v>6.25E-2</c:v>
                </c:pt>
                <c:pt idx="7">
                  <c:v>3.125E-2</c:v>
                </c:pt>
                <c:pt idx="8">
                  <c:v>4.6875E-2</c:v>
                </c:pt>
                <c:pt idx="9">
                  <c:v>1.5625E-2</c:v>
                </c:pt>
                <c:pt idx="10">
                  <c:v>0.109375</c:v>
                </c:pt>
                <c:pt idx="11">
                  <c:v>4.6875E-2</c:v>
                </c:pt>
                <c:pt idx="12">
                  <c:v>3.125E-2</c:v>
                </c:pt>
                <c:pt idx="13">
                  <c:v>0.140625</c:v>
                </c:pt>
                <c:pt idx="14">
                  <c:v>9.375E-2</c:v>
                </c:pt>
                <c:pt idx="15">
                  <c:v>0</c:v>
                </c:pt>
                <c:pt idx="16">
                  <c:v>3.125E-2</c:v>
                </c:pt>
                <c:pt idx="17">
                  <c:v>3.125E-2</c:v>
                </c:pt>
                <c:pt idx="18">
                  <c:v>9.375E-2</c:v>
                </c:pt>
                <c:pt idx="19">
                  <c:v>6.25E-2</c:v>
                </c:pt>
                <c:pt idx="20">
                  <c:v>3.125E-2</c:v>
                </c:pt>
                <c:pt idx="21">
                  <c:v>0</c:v>
                </c:pt>
                <c:pt idx="22">
                  <c:v>1.5625E-2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ser>
          <c:idx val="2"/>
          <c:order val="2"/>
          <c:tx>
            <c:v>Green</c:v>
          </c:tx>
          <c:spPr>
            <a:solidFill>
              <a:srgbClr val="00B050"/>
            </a:solidFill>
          </c:spPr>
          <c:invertIfNegative val="0"/>
          <c:val>
            <c:numRef>
              <c:f>Sheet1!$L$2:$L$28</c:f>
              <c:numCache>
                <c:formatCode>0.00%</c:formatCode>
                <c:ptCount val="27"/>
                <c:pt idx="0">
                  <c:v>7.3170731707317069E-2</c:v>
                </c:pt>
                <c:pt idx="1">
                  <c:v>0.14634146341463414</c:v>
                </c:pt>
                <c:pt idx="2">
                  <c:v>2.4390243902439025E-2</c:v>
                </c:pt>
                <c:pt idx="3">
                  <c:v>0</c:v>
                </c:pt>
                <c:pt idx="4">
                  <c:v>2.4390243902439025E-2</c:v>
                </c:pt>
                <c:pt idx="5">
                  <c:v>7.3170731707317069E-2</c:v>
                </c:pt>
                <c:pt idx="6">
                  <c:v>4.878048780487805E-2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2.4390243902439025E-2</c:v>
                </c:pt>
                <c:pt idx="11">
                  <c:v>0</c:v>
                </c:pt>
                <c:pt idx="12">
                  <c:v>0</c:v>
                </c:pt>
                <c:pt idx="13">
                  <c:v>2.4390243902439025E-2</c:v>
                </c:pt>
                <c:pt idx="14">
                  <c:v>2.4390243902439025E-2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0.24390243902439024</c:v>
                </c:pt>
                <c:pt idx="19">
                  <c:v>0</c:v>
                </c:pt>
                <c:pt idx="20">
                  <c:v>0.12195121951219512</c:v>
                </c:pt>
                <c:pt idx="21">
                  <c:v>2.4390243902439025E-2</c:v>
                </c:pt>
                <c:pt idx="22">
                  <c:v>2.4390243902439025E-2</c:v>
                </c:pt>
                <c:pt idx="23">
                  <c:v>2.4390243902439025E-2</c:v>
                </c:pt>
                <c:pt idx="24">
                  <c:v>9.7560975609756101E-2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ser>
          <c:idx val="3"/>
          <c:order val="3"/>
          <c:tx>
            <c:v>Yellow</c:v>
          </c:tx>
          <c:spPr>
            <a:solidFill>
              <a:srgbClr val="FFFF00"/>
            </a:solidFill>
          </c:spPr>
          <c:invertIfNegative val="0"/>
          <c:val>
            <c:numRef>
              <c:f>Sheet1!$I$2:$I$28</c:f>
              <c:numCache>
                <c:formatCode>0.00%</c:formatCode>
                <c:ptCount val="27"/>
                <c:pt idx="0">
                  <c:v>0</c:v>
                </c:pt>
                <c:pt idx="1">
                  <c:v>0.12</c:v>
                </c:pt>
                <c:pt idx="2">
                  <c:v>0.02</c:v>
                </c:pt>
                <c:pt idx="3">
                  <c:v>0.06</c:v>
                </c:pt>
                <c:pt idx="4">
                  <c:v>0.12</c:v>
                </c:pt>
                <c:pt idx="5">
                  <c:v>0.06</c:v>
                </c:pt>
                <c:pt idx="6">
                  <c:v>0.06</c:v>
                </c:pt>
                <c:pt idx="7">
                  <c:v>0.04</c:v>
                </c:pt>
                <c:pt idx="8">
                  <c:v>0.08</c:v>
                </c:pt>
                <c:pt idx="9">
                  <c:v>0.06</c:v>
                </c:pt>
                <c:pt idx="10">
                  <c:v>0.04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0.02</c:v>
                </c:pt>
                <c:pt idx="15">
                  <c:v>0.06</c:v>
                </c:pt>
                <c:pt idx="16">
                  <c:v>0</c:v>
                </c:pt>
                <c:pt idx="17">
                  <c:v>0.02</c:v>
                </c:pt>
                <c:pt idx="18">
                  <c:v>0.06</c:v>
                </c:pt>
                <c:pt idx="19">
                  <c:v>0</c:v>
                </c:pt>
                <c:pt idx="20">
                  <c:v>0.02</c:v>
                </c:pt>
                <c:pt idx="21">
                  <c:v>0.06</c:v>
                </c:pt>
                <c:pt idx="22">
                  <c:v>0.08</c:v>
                </c:pt>
                <c:pt idx="23">
                  <c:v>0</c:v>
                </c:pt>
                <c:pt idx="24">
                  <c:v>0.02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ser>
          <c:idx val="4"/>
          <c:order val="4"/>
          <c:tx>
            <c:v>Orange</c:v>
          </c:tx>
          <c:spPr>
            <a:solidFill>
              <a:srgbClr val="FC9204"/>
            </a:solidFill>
          </c:spPr>
          <c:invertIfNegative val="0"/>
          <c:val>
            <c:numRef>
              <c:f>Sheet1!$F$2:$F$28</c:f>
              <c:numCache>
                <c:formatCode>0%</c:formatCode>
                <c:ptCount val="27"/>
                <c:pt idx="0">
                  <c:v>1.7857142857142856E-2</c:v>
                </c:pt>
                <c:pt idx="1">
                  <c:v>8.9285714285714288E-2</c:v>
                </c:pt>
                <c:pt idx="2">
                  <c:v>3.5714285714285712E-2</c:v>
                </c:pt>
                <c:pt idx="3">
                  <c:v>3.5714285714285712E-2</c:v>
                </c:pt>
                <c:pt idx="4">
                  <c:v>0.14285714285714285</c:v>
                </c:pt>
                <c:pt idx="5">
                  <c:v>0</c:v>
                </c:pt>
                <c:pt idx="6">
                  <c:v>7.1428571428571425E-2</c:v>
                </c:pt>
                <c:pt idx="7">
                  <c:v>3.5714285714285712E-2</c:v>
                </c:pt>
                <c:pt idx="8">
                  <c:v>3.5714285714285712E-2</c:v>
                </c:pt>
                <c:pt idx="9">
                  <c:v>7.1428571428571425E-2</c:v>
                </c:pt>
                <c:pt idx="10">
                  <c:v>1.7857142857142856E-2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3.5714285714285712E-2</c:v>
                </c:pt>
                <c:pt idx="15">
                  <c:v>1.7857142857142856E-2</c:v>
                </c:pt>
                <c:pt idx="16">
                  <c:v>8.9285714285714288E-2</c:v>
                </c:pt>
                <c:pt idx="17">
                  <c:v>1.7857142857142856E-2</c:v>
                </c:pt>
                <c:pt idx="18">
                  <c:v>0.125</c:v>
                </c:pt>
                <c:pt idx="19">
                  <c:v>1.7857142857142856E-2</c:v>
                </c:pt>
                <c:pt idx="20">
                  <c:v>1.7857142857142856E-2</c:v>
                </c:pt>
                <c:pt idx="21">
                  <c:v>3.5714285714285712E-2</c:v>
                </c:pt>
                <c:pt idx="22">
                  <c:v>7.1428571428571425E-2</c:v>
                </c:pt>
                <c:pt idx="23">
                  <c:v>0</c:v>
                </c:pt>
                <c:pt idx="24">
                  <c:v>1.7857142857142856E-2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ser>
          <c:idx val="5"/>
          <c:order val="5"/>
          <c:tx>
            <c:v>Red</c:v>
          </c:tx>
          <c:spPr>
            <a:solidFill>
              <a:srgbClr val="FF0000"/>
            </a:solidFill>
          </c:spPr>
          <c:invertIfNegative val="0"/>
          <c:val>
            <c:numRef>
              <c:f>Sheet1!$C$2:$C$28</c:f>
              <c:numCache>
                <c:formatCode>0%</c:formatCode>
                <c:ptCount val="27"/>
                <c:pt idx="0">
                  <c:v>0</c:v>
                </c:pt>
                <c:pt idx="1">
                  <c:v>3.1746031746031744E-2</c:v>
                </c:pt>
                <c:pt idx="2">
                  <c:v>0</c:v>
                </c:pt>
                <c:pt idx="3">
                  <c:v>0</c:v>
                </c:pt>
                <c:pt idx="4">
                  <c:v>9.5238095238095233E-2</c:v>
                </c:pt>
                <c:pt idx="5">
                  <c:v>0</c:v>
                </c:pt>
                <c:pt idx="6">
                  <c:v>3.1746031746031744E-2</c:v>
                </c:pt>
                <c:pt idx="7">
                  <c:v>0</c:v>
                </c:pt>
                <c:pt idx="8">
                  <c:v>1.5873015873015872E-2</c:v>
                </c:pt>
                <c:pt idx="9">
                  <c:v>3.1746031746031744E-2</c:v>
                </c:pt>
                <c:pt idx="10">
                  <c:v>4.7619047619047616E-2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1.5873015873015872E-2</c:v>
                </c:pt>
                <c:pt idx="15">
                  <c:v>3.1746031746031744E-2</c:v>
                </c:pt>
                <c:pt idx="16">
                  <c:v>7.9365079365079361E-2</c:v>
                </c:pt>
                <c:pt idx="17">
                  <c:v>3.1746031746031744E-2</c:v>
                </c:pt>
                <c:pt idx="18">
                  <c:v>0.15873015873015872</c:v>
                </c:pt>
                <c:pt idx="19">
                  <c:v>3.1746031746031744E-2</c:v>
                </c:pt>
                <c:pt idx="20">
                  <c:v>0.14285714285714285</c:v>
                </c:pt>
                <c:pt idx="21">
                  <c:v>9.5238095238095233E-2</c:v>
                </c:pt>
                <c:pt idx="22">
                  <c:v>6.3492063492063489E-2</c:v>
                </c:pt>
                <c:pt idx="23">
                  <c:v>0</c:v>
                </c:pt>
                <c:pt idx="24">
                  <c:v>1.5873015873015872E-2</c:v>
                </c:pt>
                <c:pt idx="25">
                  <c:v>7.9365079365079361E-2</c:v>
                </c:pt>
                <c:pt idx="26">
                  <c:v>0</c:v>
                </c:pt>
              </c:numCache>
            </c:numRef>
          </c:val>
        </c:ser>
        <c:ser>
          <c:idx val="6"/>
          <c:order val="6"/>
          <c:tx>
            <c:v>White</c:v>
          </c:tx>
          <c:spPr>
            <a:solidFill>
              <a:schemeClr val="bg1"/>
            </a:solidFill>
          </c:spPr>
          <c:invertIfNegative val="0"/>
          <c:val>
            <c:numRef>
              <c:f>Sheet1!$U$2:$U$28</c:f>
              <c:numCache>
                <c:formatCode>0.00%</c:formatCode>
                <c:ptCount val="27"/>
                <c:pt idx="0">
                  <c:v>0</c:v>
                </c:pt>
                <c:pt idx="1">
                  <c:v>0.10174418604651163</c:v>
                </c:pt>
                <c:pt idx="2">
                  <c:v>2.616279069767442E-2</c:v>
                </c:pt>
                <c:pt idx="3">
                  <c:v>2.3255813953488372E-2</c:v>
                </c:pt>
                <c:pt idx="4">
                  <c:v>4.3604651162790699E-2</c:v>
                </c:pt>
                <c:pt idx="5">
                  <c:v>4.9418604651162788E-2</c:v>
                </c:pt>
                <c:pt idx="6">
                  <c:v>0.14825581395348839</c:v>
                </c:pt>
                <c:pt idx="7">
                  <c:v>6.1046511627906974E-2</c:v>
                </c:pt>
                <c:pt idx="8">
                  <c:v>0.1744186046511628</c:v>
                </c:pt>
                <c:pt idx="9">
                  <c:v>0.10465116279069768</c:v>
                </c:pt>
                <c:pt idx="10">
                  <c:v>7.2674418604651167E-2</c:v>
                </c:pt>
                <c:pt idx="11">
                  <c:v>2.0348837209302327E-2</c:v>
                </c:pt>
                <c:pt idx="12">
                  <c:v>0</c:v>
                </c:pt>
                <c:pt idx="13">
                  <c:v>4.9418604651162788E-2</c:v>
                </c:pt>
                <c:pt idx="14">
                  <c:v>5.5232558139534885E-2</c:v>
                </c:pt>
                <c:pt idx="15">
                  <c:v>0</c:v>
                </c:pt>
                <c:pt idx="16">
                  <c:v>0</c:v>
                </c:pt>
                <c:pt idx="17">
                  <c:v>5.8139534883720929E-3</c:v>
                </c:pt>
                <c:pt idx="18">
                  <c:v>3.7790697674418602E-2</c:v>
                </c:pt>
                <c:pt idx="19">
                  <c:v>0</c:v>
                </c:pt>
                <c:pt idx="20">
                  <c:v>8.7209302325581394E-3</c:v>
                </c:pt>
                <c:pt idx="21">
                  <c:v>5.8139534883720929E-3</c:v>
                </c:pt>
                <c:pt idx="22">
                  <c:v>1.1627906976744186E-2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47328"/>
        <c:axId val="88548864"/>
      </c:barChart>
      <c:catAx>
        <c:axId val="885473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8548864"/>
        <c:crosses val="autoZero"/>
        <c:auto val="1"/>
        <c:lblAlgn val="ctr"/>
        <c:lblOffset val="100"/>
        <c:noMultiLvlLbl val="0"/>
      </c:catAx>
      <c:valAx>
        <c:axId val="88548864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65000"/>
                  <a:lumOff val="35000"/>
                  <a:alpha val="36000"/>
                </a:schemeClr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88547328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50000"/>
      </a:schemeClr>
    </a:solidFill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7174994034836554"/>
          <c:y val="1.298701298701298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6"/>
          <c:order val="0"/>
          <c:tx>
            <c:v>White</c:v>
          </c:tx>
          <c:spPr>
            <a:solidFill>
              <a:schemeClr val="bg1"/>
            </a:solidFill>
          </c:spPr>
          <c:invertIfNegative val="0"/>
          <c:cat>
            <c:strRef>
              <c:f>Sheet1!$A$2:$A$28</c:f>
              <c:strCache>
                <c:ptCount val="27"/>
                <c:pt idx="0">
                  <c:v>mystical</c:v>
                </c:pt>
                <c:pt idx="1">
                  <c:v>curious</c:v>
                </c:pt>
                <c:pt idx="2">
                  <c:v>cheerful</c:v>
                </c:pt>
                <c:pt idx="3">
                  <c:v>hopefull</c:v>
                </c:pt>
                <c:pt idx="4">
                  <c:v>warm</c:v>
                </c:pt>
                <c:pt idx="5">
                  <c:v>soothing</c:v>
                </c:pt>
                <c:pt idx="6">
                  <c:v>relaxed</c:v>
                </c:pt>
                <c:pt idx="7">
                  <c:v>secure</c:v>
                </c:pt>
                <c:pt idx="8">
                  <c:v>neutral</c:v>
                </c:pt>
                <c:pt idx="9">
                  <c:v>comfortable</c:v>
                </c:pt>
                <c:pt idx="10">
                  <c:v>mellow</c:v>
                </c:pt>
                <c:pt idx="11">
                  <c:v>melancholy</c:v>
                </c:pt>
                <c:pt idx="12">
                  <c:v>depressed</c:v>
                </c:pt>
                <c:pt idx="13">
                  <c:v>cold</c:v>
                </c:pt>
                <c:pt idx="14">
                  <c:v>lonely</c:v>
                </c:pt>
                <c:pt idx="15">
                  <c:v>desperate</c:v>
                </c:pt>
                <c:pt idx="16">
                  <c:v>fearful</c:v>
                </c:pt>
                <c:pt idx="17">
                  <c:v>helpless</c:v>
                </c:pt>
                <c:pt idx="18">
                  <c:v>cautious</c:v>
                </c:pt>
                <c:pt idx="19">
                  <c:v>scared</c:v>
                </c:pt>
                <c:pt idx="20">
                  <c:v>creepy</c:v>
                </c:pt>
                <c:pt idx="21">
                  <c:v>anxious</c:v>
                </c:pt>
                <c:pt idx="22">
                  <c:v>excited</c:v>
                </c:pt>
                <c:pt idx="23">
                  <c:v>urgent</c:v>
                </c:pt>
                <c:pt idx="24">
                  <c:v>uncomfortable</c:v>
                </c:pt>
                <c:pt idx="25">
                  <c:v>angry</c:v>
                </c:pt>
                <c:pt idx="26">
                  <c:v>powerful</c:v>
                </c:pt>
              </c:strCache>
            </c:strRef>
          </c:cat>
          <c:val>
            <c:numRef>
              <c:f>Sheet1!$U$2:$U$28</c:f>
              <c:numCache>
                <c:formatCode>0.00%</c:formatCode>
                <c:ptCount val="27"/>
                <c:pt idx="0">
                  <c:v>0</c:v>
                </c:pt>
                <c:pt idx="1">
                  <c:v>0.10174418604651163</c:v>
                </c:pt>
                <c:pt idx="2">
                  <c:v>2.616279069767442E-2</c:v>
                </c:pt>
                <c:pt idx="3">
                  <c:v>2.3255813953488372E-2</c:v>
                </c:pt>
                <c:pt idx="4">
                  <c:v>4.3604651162790699E-2</c:v>
                </c:pt>
                <c:pt idx="5">
                  <c:v>4.9418604651162788E-2</c:v>
                </c:pt>
                <c:pt idx="6">
                  <c:v>0.14825581395348839</c:v>
                </c:pt>
                <c:pt idx="7">
                  <c:v>6.1046511627906974E-2</c:v>
                </c:pt>
                <c:pt idx="8">
                  <c:v>0.1744186046511628</c:v>
                </c:pt>
                <c:pt idx="9">
                  <c:v>0.10465116279069768</c:v>
                </c:pt>
                <c:pt idx="10">
                  <c:v>7.2674418604651167E-2</c:v>
                </c:pt>
                <c:pt idx="11">
                  <c:v>2.0348837209302327E-2</c:v>
                </c:pt>
                <c:pt idx="12">
                  <c:v>0</c:v>
                </c:pt>
                <c:pt idx="13">
                  <c:v>4.9418604651162788E-2</c:v>
                </c:pt>
                <c:pt idx="14">
                  <c:v>5.5232558139534885E-2</c:v>
                </c:pt>
                <c:pt idx="15">
                  <c:v>0</c:v>
                </c:pt>
                <c:pt idx="16">
                  <c:v>0</c:v>
                </c:pt>
                <c:pt idx="17">
                  <c:v>5.8139534883720929E-3</c:v>
                </c:pt>
                <c:pt idx="18">
                  <c:v>3.7790697674418602E-2</c:v>
                </c:pt>
                <c:pt idx="19">
                  <c:v>0</c:v>
                </c:pt>
                <c:pt idx="20">
                  <c:v>8.7209302325581394E-3</c:v>
                </c:pt>
                <c:pt idx="21">
                  <c:v>5.8139534883720929E-3</c:v>
                </c:pt>
                <c:pt idx="22">
                  <c:v>1.1627906976744186E-2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82016"/>
        <c:axId val="88583552"/>
      </c:barChart>
      <c:catAx>
        <c:axId val="8858201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8583552"/>
        <c:crosses val="autoZero"/>
        <c:auto val="1"/>
        <c:lblAlgn val="ctr"/>
        <c:lblOffset val="100"/>
        <c:noMultiLvlLbl val="0"/>
      </c:catAx>
      <c:valAx>
        <c:axId val="88583552"/>
        <c:scaling>
          <c:orientation val="minMax"/>
          <c:max val="0.30000000000000004"/>
          <c:min val="0"/>
        </c:scaling>
        <c:delete val="0"/>
        <c:axPos val="b"/>
        <c:majorGridlines>
          <c:spPr>
            <a:ln>
              <a:solidFill>
                <a:schemeClr val="tx1">
                  <a:lumMod val="65000"/>
                  <a:lumOff val="35000"/>
                  <a:alpha val="36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8582016"/>
        <c:crosses val="autoZero"/>
        <c:crossBetween val="between"/>
        <c:majorUnit val="0.1"/>
      </c:valAx>
      <c:spPr>
        <a:solidFill>
          <a:schemeClr val="tx1">
            <a:lumMod val="50000"/>
            <a:lumOff val="5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2430446194225722"/>
          <c:y val="1.333333333333333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5"/>
          <c:order val="0"/>
          <c:tx>
            <c:v>Red</c:v>
          </c:tx>
          <c:spPr>
            <a:solidFill>
              <a:srgbClr val="FF0000"/>
            </a:solidFill>
          </c:spPr>
          <c:invertIfNegative val="0"/>
          <c:cat>
            <c:strRef>
              <c:f>Sheet1!$A$2:$A$28</c:f>
              <c:strCache>
                <c:ptCount val="27"/>
                <c:pt idx="0">
                  <c:v>mystical</c:v>
                </c:pt>
                <c:pt idx="1">
                  <c:v>curious</c:v>
                </c:pt>
                <c:pt idx="2">
                  <c:v>cheerful</c:v>
                </c:pt>
                <c:pt idx="3">
                  <c:v>hopefull</c:v>
                </c:pt>
                <c:pt idx="4">
                  <c:v>warm</c:v>
                </c:pt>
                <c:pt idx="5">
                  <c:v>soothing</c:v>
                </c:pt>
                <c:pt idx="6">
                  <c:v>relaxed</c:v>
                </c:pt>
                <c:pt idx="7">
                  <c:v>secure</c:v>
                </c:pt>
                <c:pt idx="8">
                  <c:v>neutral</c:v>
                </c:pt>
                <c:pt idx="9">
                  <c:v>comfortable</c:v>
                </c:pt>
                <c:pt idx="10">
                  <c:v>mellow</c:v>
                </c:pt>
                <c:pt idx="11">
                  <c:v>melancholy</c:v>
                </c:pt>
                <c:pt idx="12">
                  <c:v>depressed</c:v>
                </c:pt>
                <c:pt idx="13">
                  <c:v>cold</c:v>
                </c:pt>
                <c:pt idx="14">
                  <c:v>lonely</c:v>
                </c:pt>
                <c:pt idx="15">
                  <c:v>desperate</c:v>
                </c:pt>
                <c:pt idx="16">
                  <c:v>fearful</c:v>
                </c:pt>
                <c:pt idx="17">
                  <c:v>helpless</c:v>
                </c:pt>
                <c:pt idx="18">
                  <c:v>cautious</c:v>
                </c:pt>
                <c:pt idx="19">
                  <c:v>scared</c:v>
                </c:pt>
                <c:pt idx="20">
                  <c:v>creepy</c:v>
                </c:pt>
                <c:pt idx="21">
                  <c:v>anxious</c:v>
                </c:pt>
                <c:pt idx="22">
                  <c:v>excited</c:v>
                </c:pt>
                <c:pt idx="23">
                  <c:v>urgent</c:v>
                </c:pt>
                <c:pt idx="24">
                  <c:v>uncomfortable</c:v>
                </c:pt>
                <c:pt idx="25">
                  <c:v>angry</c:v>
                </c:pt>
                <c:pt idx="26">
                  <c:v>powerful</c:v>
                </c:pt>
              </c:strCache>
            </c:strRef>
          </c:cat>
          <c:val>
            <c:numRef>
              <c:f>Sheet1!$C$2:$C$28</c:f>
              <c:numCache>
                <c:formatCode>0%</c:formatCode>
                <c:ptCount val="27"/>
                <c:pt idx="0">
                  <c:v>0</c:v>
                </c:pt>
                <c:pt idx="1">
                  <c:v>3.1746031746031744E-2</c:v>
                </c:pt>
                <c:pt idx="2">
                  <c:v>0</c:v>
                </c:pt>
                <c:pt idx="3">
                  <c:v>0</c:v>
                </c:pt>
                <c:pt idx="4">
                  <c:v>9.5238095238095233E-2</c:v>
                </c:pt>
                <c:pt idx="5">
                  <c:v>0</c:v>
                </c:pt>
                <c:pt idx="6">
                  <c:v>3.1746031746031744E-2</c:v>
                </c:pt>
                <c:pt idx="7">
                  <c:v>0</c:v>
                </c:pt>
                <c:pt idx="8">
                  <c:v>1.5873015873015872E-2</c:v>
                </c:pt>
                <c:pt idx="9">
                  <c:v>3.1746031746031744E-2</c:v>
                </c:pt>
                <c:pt idx="10">
                  <c:v>4.7619047619047616E-2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1.5873015873015872E-2</c:v>
                </c:pt>
                <c:pt idx="15">
                  <c:v>3.1746031746031744E-2</c:v>
                </c:pt>
                <c:pt idx="16">
                  <c:v>7.9365079365079361E-2</c:v>
                </c:pt>
                <c:pt idx="17">
                  <c:v>3.1746031746031744E-2</c:v>
                </c:pt>
                <c:pt idx="18">
                  <c:v>0.15873015873015872</c:v>
                </c:pt>
                <c:pt idx="19">
                  <c:v>3.1746031746031744E-2</c:v>
                </c:pt>
                <c:pt idx="20">
                  <c:v>0.14285714285714285</c:v>
                </c:pt>
                <c:pt idx="21">
                  <c:v>9.5238095238095233E-2</c:v>
                </c:pt>
                <c:pt idx="22">
                  <c:v>6.3492063492063489E-2</c:v>
                </c:pt>
                <c:pt idx="23">
                  <c:v>0</c:v>
                </c:pt>
                <c:pt idx="24">
                  <c:v>1.5873015873015872E-2</c:v>
                </c:pt>
                <c:pt idx="25">
                  <c:v>7.9365079365079361E-2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64512"/>
        <c:axId val="89266048"/>
      </c:barChart>
      <c:catAx>
        <c:axId val="8926451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9266048"/>
        <c:crosses val="autoZero"/>
        <c:auto val="1"/>
        <c:lblAlgn val="ctr"/>
        <c:lblOffset val="100"/>
        <c:noMultiLvlLbl val="0"/>
      </c:catAx>
      <c:valAx>
        <c:axId val="89266048"/>
        <c:scaling>
          <c:orientation val="minMax"/>
          <c:max val="0.30000000000000004"/>
          <c:min val="0"/>
        </c:scaling>
        <c:delete val="0"/>
        <c:axPos val="b"/>
        <c:majorGridlines>
          <c:spPr>
            <a:ln>
              <a:solidFill>
                <a:schemeClr val="tx1">
                  <a:lumMod val="65000"/>
                  <a:lumOff val="35000"/>
                  <a:alpha val="3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89264512"/>
        <c:crosses val="autoZero"/>
        <c:crossBetween val="between"/>
        <c:majorUnit val="0.1"/>
      </c:valAx>
      <c:spPr>
        <a:solidFill>
          <a:schemeClr val="tx1">
            <a:lumMod val="50000"/>
            <a:lumOff val="5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8148866007133723"/>
          <c:y val="2.0270270270270271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4"/>
          <c:order val="0"/>
          <c:tx>
            <c:v>Orange</c:v>
          </c:tx>
          <c:spPr>
            <a:solidFill>
              <a:srgbClr val="FC7714"/>
            </a:solidFill>
          </c:spPr>
          <c:invertIfNegative val="0"/>
          <c:cat>
            <c:strRef>
              <c:f>Sheet1!$A$2:$A$28</c:f>
              <c:strCache>
                <c:ptCount val="27"/>
                <c:pt idx="0">
                  <c:v>mystical</c:v>
                </c:pt>
                <c:pt idx="1">
                  <c:v>curious</c:v>
                </c:pt>
                <c:pt idx="2">
                  <c:v>cheerful</c:v>
                </c:pt>
                <c:pt idx="3">
                  <c:v>hopefull</c:v>
                </c:pt>
                <c:pt idx="4">
                  <c:v>warm</c:v>
                </c:pt>
                <c:pt idx="5">
                  <c:v>soothing</c:v>
                </c:pt>
                <c:pt idx="6">
                  <c:v>relaxed</c:v>
                </c:pt>
                <c:pt idx="7">
                  <c:v>secure</c:v>
                </c:pt>
                <c:pt idx="8">
                  <c:v>neutral</c:v>
                </c:pt>
                <c:pt idx="9">
                  <c:v>comfortable</c:v>
                </c:pt>
                <c:pt idx="10">
                  <c:v>mellow</c:v>
                </c:pt>
                <c:pt idx="11">
                  <c:v>melancholy</c:v>
                </c:pt>
                <c:pt idx="12">
                  <c:v>depressed</c:v>
                </c:pt>
                <c:pt idx="13">
                  <c:v>cold</c:v>
                </c:pt>
                <c:pt idx="14">
                  <c:v>lonely</c:v>
                </c:pt>
                <c:pt idx="15">
                  <c:v>desperate</c:v>
                </c:pt>
                <c:pt idx="16">
                  <c:v>fearful</c:v>
                </c:pt>
                <c:pt idx="17">
                  <c:v>helpless</c:v>
                </c:pt>
                <c:pt idx="18">
                  <c:v>cautious</c:v>
                </c:pt>
                <c:pt idx="19">
                  <c:v>scared</c:v>
                </c:pt>
                <c:pt idx="20">
                  <c:v>creepy</c:v>
                </c:pt>
                <c:pt idx="21">
                  <c:v>anxious</c:v>
                </c:pt>
                <c:pt idx="22">
                  <c:v>excited</c:v>
                </c:pt>
                <c:pt idx="23">
                  <c:v>urgent</c:v>
                </c:pt>
                <c:pt idx="24">
                  <c:v>uncomfortable</c:v>
                </c:pt>
                <c:pt idx="25">
                  <c:v>angry</c:v>
                </c:pt>
                <c:pt idx="26">
                  <c:v>powerful</c:v>
                </c:pt>
              </c:strCache>
            </c:strRef>
          </c:cat>
          <c:val>
            <c:numRef>
              <c:f>Sheet1!$F$2:$F$28</c:f>
              <c:numCache>
                <c:formatCode>0%</c:formatCode>
                <c:ptCount val="27"/>
                <c:pt idx="0">
                  <c:v>1.7857142857142856E-2</c:v>
                </c:pt>
                <c:pt idx="1">
                  <c:v>8.9285714285714288E-2</c:v>
                </c:pt>
                <c:pt idx="2">
                  <c:v>3.5714285714285712E-2</c:v>
                </c:pt>
                <c:pt idx="3">
                  <c:v>3.5714285714285712E-2</c:v>
                </c:pt>
                <c:pt idx="4">
                  <c:v>0.14285714285714285</c:v>
                </c:pt>
                <c:pt idx="5">
                  <c:v>0</c:v>
                </c:pt>
                <c:pt idx="6">
                  <c:v>7.1428571428571425E-2</c:v>
                </c:pt>
                <c:pt idx="7">
                  <c:v>3.5714285714285712E-2</c:v>
                </c:pt>
                <c:pt idx="8">
                  <c:v>3.5714285714285712E-2</c:v>
                </c:pt>
                <c:pt idx="9">
                  <c:v>7.1428571428571425E-2</c:v>
                </c:pt>
                <c:pt idx="10">
                  <c:v>1.7857142857142856E-2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3.5714285714285712E-2</c:v>
                </c:pt>
                <c:pt idx="15">
                  <c:v>1.7857142857142856E-2</c:v>
                </c:pt>
                <c:pt idx="16">
                  <c:v>8.9285714285714288E-2</c:v>
                </c:pt>
                <c:pt idx="17">
                  <c:v>1.7857142857142856E-2</c:v>
                </c:pt>
                <c:pt idx="18">
                  <c:v>0.125</c:v>
                </c:pt>
                <c:pt idx="19">
                  <c:v>1.7857142857142856E-2</c:v>
                </c:pt>
                <c:pt idx="20">
                  <c:v>1.7857142857142856E-2</c:v>
                </c:pt>
                <c:pt idx="21">
                  <c:v>3.5714285714285712E-2</c:v>
                </c:pt>
                <c:pt idx="22">
                  <c:v>7.1428571428571425E-2</c:v>
                </c:pt>
                <c:pt idx="23">
                  <c:v>0</c:v>
                </c:pt>
                <c:pt idx="24">
                  <c:v>1.7857142857142856E-2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00352"/>
        <c:axId val="89142400"/>
      </c:barChart>
      <c:catAx>
        <c:axId val="8930035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9142400"/>
        <c:crosses val="autoZero"/>
        <c:auto val="1"/>
        <c:lblAlgn val="ctr"/>
        <c:lblOffset val="100"/>
        <c:noMultiLvlLbl val="0"/>
      </c:catAx>
      <c:valAx>
        <c:axId val="89142400"/>
        <c:scaling>
          <c:orientation val="minMax"/>
          <c:max val="0.30000000000000004"/>
          <c:min val="0"/>
        </c:scaling>
        <c:delete val="0"/>
        <c:axPos val="b"/>
        <c:majorGridlines>
          <c:spPr>
            <a:ln>
              <a:solidFill>
                <a:schemeClr val="tx1">
                  <a:lumMod val="65000"/>
                  <a:lumOff val="35000"/>
                  <a:alpha val="36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89300352"/>
        <c:crosses val="autoZero"/>
        <c:crossBetween val="between"/>
        <c:majorUnit val="0.1"/>
      </c:valAx>
      <c:spPr>
        <a:solidFill>
          <a:schemeClr val="tx1">
            <a:lumMod val="50000"/>
            <a:lumOff val="5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3"/>
          <c:order val="0"/>
          <c:tx>
            <c:v>Yellow</c:v>
          </c:tx>
          <c:spPr>
            <a:solidFill>
              <a:srgbClr val="FFFF00"/>
            </a:solidFill>
          </c:spPr>
          <c:invertIfNegative val="0"/>
          <c:cat>
            <c:strRef>
              <c:f>Sheet1!$A$2:$A$28</c:f>
              <c:strCache>
                <c:ptCount val="27"/>
                <c:pt idx="0">
                  <c:v>mystical</c:v>
                </c:pt>
                <c:pt idx="1">
                  <c:v>curious</c:v>
                </c:pt>
                <c:pt idx="2">
                  <c:v>cheerful</c:v>
                </c:pt>
                <c:pt idx="3">
                  <c:v>hopefull</c:v>
                </c:pt>
                <c:pt idx="4">
                  <c:v>warm</c:v>
                </c:pt>
                <c:pt idx="5">
                  <c:v>soothing</c:v>
                </c:pt>
                <c:pt idx="6">
                  <c:v>relaxed</c:v>
                </c:pt>
                <c:pt idx="7">
                  <c:v>secure</c:v>
                </c:pt>
                <c:pt idx="8">
                  <c:v>neutral</c:v>
                </c:pt>
                <c:pt idx="9">
                  <c:v>comfortable</c:v>
                </c:pt>
                <c:pt idx="10">
                  <c:v>mellow</c:v>
                </c:pt>
                <c:pt idx="11">
                  <c:v>melancholy</c:v>
                </c:pt>
                <c:pt idx="12">
                  <c:v>depressed</c:v>
                </c:pt>
                <c:pt idx="13">
                  <c:v>cold</c:v>
                </c:pt>
                <c:pt idx="14">
                  <c:v>lonely</c:v>
                </c:pt>
                <c:pt idx="15">
                  <c:v>desperate</c:v>
                </c:pt>
                <c:pt idx="16">
                  <c:v>fearful</c:v>
                </c:pt>
                <c:pt idx="17">
                  <c:v>helpless</c:v>
                </c:pt>
                <c:pt idx="18">
                  <c:v>cautious</c:v>
                </c:pt>
                <c:pt idx="19">
                  <c:v>scared</c:v>
                </c:pt>
                <c:pt idx="20">
                  <c:v>creepy</c:v>
                </c:pt>
                <c:pt idx="21">
                  <c:v>anxious</c:v>
                </c:pt>
                <c:pt idx="22">
                  <c:v>excited</c:v>
                </c:pt>
                <c:pt idx="23">
                  <c:v>urgent</c:v>
                </c:pt>
                <c:pt idx="24">
                  <c:v>uncomfortable</c:v>
                </c:pt>
                <c:pt idx="25">
                  <c:v>angry</c:v>
                </c:pt>
                <c:pt idx="26">
                  <c:v>powerful</c:v>
                </c:pt>
              </c:strCache>
            </c:strRef>
          </c:cat>
          <c:val>
            <c:numRef>
              <c:f>Sheet1!$I$2:$I$28</c:f>
              <c:numCache>
                <c:formatCode>0.00%</c:formatCode>
                <c:ptCount val="27"/>
                <c:pt idx="0">
                  <c:v>0</c:v>
                </c:pt>
                <c:pt idx="1">
                  <c:v>0.12</c:v>
                </c:pt>
                <c:pt idx="2">
                  <c:v>0.02</c:v>
                </c:pt>
                <c:pt idx="3">
                  <c:v>0.06</c:v>
                </c:pt>
                <c:pt idx="4">
                  <c:v>0.12</c:v>
                </c:pt>
                <c:pt idx="5">
                  <c:v>0.06</c:v>
                </c:pt>
                <c:pt idx="6">
                  <c:v>0.06</c:v>
                </c:pt>
                <c:pt idx="7">
                  <c:v>0.04</c:v>
                </c:pt>
                <c:pt idx="8">
                  <c:v>0.08</c:v>
                </c:pt>
                <c:pt idx="9">
                  <c:v>0.06</c:v>
                </c:pt>
                <c:pt idx="10">
                  <c:v>0.04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0.02</c:v>
                </c:pt>
                <c:pt idx="15">
                  <c:v>0.06</c:v>
                </c:pt>
                <c:pt idx="16">
                  <c:v>0</c:v>
                </c:pt>
                <c:pt idx="17">
                  <c:v>0.02</c:v>
                </c:pt>
                <c:pt idx="18">
                  <c:v>0.06</c:v>
                </c:pt>
                <c:pt idx="19">
                  <c:v>0</c:v>
                </c:pt>
                <c:pt idx="20">
                  <c:v>0.02</c:v>
                </c:pt>
                <c:pt idx="21">
                  <c:v>0.06</c:v>
                </c:pt>
                <c:pt idx="22">
                  <c:v>0.08</c:v>
                </c:pt>
                <c:pt idx="23">
                  <c:v>0</c:v>
                </c:pt>
                <c:pt idx="24">
                  <c:v>0.02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59936"/>
        <c:axId val="89169920"/>
      </c:barChart>
      <c:catAx>
        <c:axId val="8915993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9169920"/>
        <c:crosses val="autoZero"/>
        <c:auto val="1"/>
        <c:lblAlgn val="ctr"/>
        <c:lblOffset val="100"/>
        <c:noMultiLvlLbl val="0"/>
      </c:catAx>
      <c:valAx>
        <c:axId val="89169920"/>
        <c:scaling>
          <c:orientation val="minMax"/>
          <c:max val="0.30000000000000004"/>
          <c:min val="0"/>
        </c:scaling>
        <c:delete val="0"/>
        <c:axPos val="b"/>
        <c:majorGridlines>
          <c:spPr>
            <a:ln>
              <a:solidFill>
                <a:schemeClr val="tx1">
                  <a:lumMod val="65000"/>
                  <a:lumOff val="35000"/>
                  <a:alpha val="36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9159936"/>
        <c:crosses val="autoZero"/>
        <c:crossBetween val="between"/>
        <c:majorUnit val="0.1"/>
      </c:valAx>
      <c:spPr>
        <a:solidFill>
          <a:schemeClr val="tx1">
            <a:lumMod val="50000"/>
            <a:lumOff val="5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957985365465682"/>
          <c:y val="1.5404315269414853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v>Green</c:v>
          </c:tx>
          <c:spPr>
            <a:solidFill>
              <a:srgbClr val="00B050"/>
            </a:solidFill>
          </c:spPr>
          <c:invertIfNegative val="0"/>
          <c:cat>
            <c:strRef>
              <c:f>Sheet1!$A$2:$A$28</c:f>
              <c:strCache>
                <c:ptCount val="27"/>
                <c:pt idx="0">
                  <c:v>mystical</c:v>
                </c:pt>
                <c:pt idx="1">
                  <c:v>curious</c:v>
                </c:pt>
                <c:pt idx="2">
                  <c:v>cheerful</c:v>
                </c:pt>
                <c:pt idx="3">
                  <c:v>hopefull</c:v>
                </c:pt>
                <c:pt idx="4">
                  <c:v>warm</c:v>
                </c:pt>
                <c:pt idx="5">
                  <c:v>soothing</c:v>
                </c:pt>
                <c:pt idx="6">
                  <c:v>relaxed</c:v>
                </c:pt>
                <c:pt idx="7">
                  <c:v>secure</c:v>
                </c:pt>
                <c:pt idx="8">
                  <c:v>neutral</c:v>
                </c:pt>
                <c:pt idx="9">
                  <c:v>comfortable</c:v>
                </c:pt>
                <c:pt idx="10">
                  <c:v>mellow</c:v>
                </c:pt>
                <c:pt idx="11">
                  <c:v>melancholy</c:v>
                </c:pt>
                <c:pt idx="12">
                  <c:v>depressed</c:v>
                </c:pt>
                <c:pt idx="13">
                  <c:v>cold</c:v>
                </c:pt>
                <c:pt idx="14">
                  <c:v>lonely</c:v>
                </c:pt>
                <c:pt idx="15">
                  <c:v>desperate</c:v>
                </c:pt>
                <c:pt idx="16">
                  <c:v>fearful</c:v>
                </c:pt>
                <c:pt idx="17">
                  <c:v>helpless</c:v>
                </c:pt>
                <c:pt idx="18">
                  <c:v>cautious</c:v>
                </c:pt>
                <c:pt idx="19">
                  <c:v>scared</c:v>
                </c:pt>
                <c:pt idx="20">
                  <c:v>creepy</c:v>
                </c:pt>
                <c:pt idx="21">
                  <c:v>anxious</c:v>
                </c:pt>
                <c:pt idx="22">
                  <c:v>excited</c:v>
                </c:pt>
                <c:pt idx="23">
                  <c:v>urgent</c:v>
                </c:pt>
                <c:pt idx="24">
                  <c:v>uncomfortable</c:v>
                </c:pt>
                <c:pt idx="25">
                  <c:v>angry</c:v>
                </c:pt>
                <c:pt idx="26">
                  <c:v>powerful</c:v>
                </c:pt>
              </c:strCache>
            </c:strRef>
          </c:cat>
          <c:val>
            <c:numRef>
              <c:f>Sheet1!$L$2:$L$28</c:f>
              <c:numCache>
                <c:formatCode>0.00%</c:formatCode>
                <c:ptCount val="27"/>
                <c:pt idx="0">
                  <c:v>7.3170731707317069E-2</c:v>
                </c:pt>
                <c:pt idx="1">
                  <c:v>0.14634146341463414</c:v>
                </c:pt>
                <c:pt idx="2">
                  <c:v>2.4390243902439025E-2</c:v>
                </c:pt>
                <c:pt idx="3">
                  <c:v>0</c:v>
                </c:pt>
                <c:pt idx="4">
                  <c:v>2.4390243902439025E-2</c:v>
                </c:pt>
                <c:pt idx="5">
                  <c:v>7.3170731707317069E-2</c:v>
                </c:pt>
                <c:pt idx="6">
                  <c:v>4.878048780487805E-2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2.4390243902439025E-2</c:v>
                </c:pt>
                <c:pt idx="11">
                  <c:v>0</c:v>
                </c:pt>
                <c:pt idx="12">
                  <c:v>0</c:v>
                </c:pt>
                <c:pt idx="13">
                  <c:v>2.4390243902439025E-2</c:v>
                </c:pt>
                <c:pt idx="14">
                  <c:v>2.4390243902439025E-2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0.24390243902439024</c:v>
                </c:pt>
                <c:pt idx="19">
                  <c:v>0</c:v>
                </c:pt>
                <c:pt idx="20">
                  <c:v>0.12195121951219512</c:v>
                </c:pt>
                <c:pt idx="21">
                  <c:v>2.4390243902439025E-2</c:v>
                </c:pt>
                <c:pt idx="22">
                  <c:v>2.4390243902439025E-2</c:v>
                </c:pt>
                <c:pt idx="23">
                  <c:v>2.4390243902439025E-2</c:v>
                </c:pt>
                <c:pt idx="24">
                  <c:v>9.7560975609756101E-2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12032"/>
        <c:axId val="89213568"/>
      </c:barChart>
      <c:catAx>
        <c:axId val="8921203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9213568"/>
        <c:crosses val="autoZero"/>
        <c:auto val="1"/>
        <c:lblAlgn val="ctr"/>
        <c:lblOffset val="100"/>
        <c:noMultiLvlLbl val="0"/>
      </c:catAx>
      <c:valAx>
        <c:axId val="89213568"/>
        <c:scaling>
          <c:orientation val="minMax"/>
          <c:max val="0.30000000000000004"/>
          <c:min val="0"/>
        </c:scaling>
        <c:delete val="0"/>
        <c:axPos val="b"/>
        <c:majorGridlines>
          <c:spPr>
            <a:ln>
              <a:solidFill>
                <a:schemeClr val="tx1">
                  <a:lumMod val="65000"/>
                  <a:lumOff val="35000"/>
                  <a:alpha val="36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9212032"/>
        <c:crosses val="autoZero"/>
        <c:crossBetween val="between"/>
        <c:majorUnit val="0.1"/>
      </c:valAx>
      <c:spPr>
        <a:solidFill>
          <a:schemeClr val="tx1">
            <a:lumMod val="50000"/>
            <a:lumOff val="5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873737373737376"/>
          <c:y val="1.428571428571428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Blue</c:v>
          </c:tx>
          <c:spPr>
            <a:solidFill>
              <a:srgbClr val="0070C0"/>
            </a:solidFill>
          </c:spPr>
          <c:invertIfNegative val="0"/>
          <c:cat>
            <c:strRef>
              <c:f>Sheet1!$A$2:$A$28</c:f>
              <c:strCache>
                <c:ptCount val="27"/>
                <c:pt idx="0">
                  <c:v>mystical</c:v>
                </c:pt>
                <c:pt idx="1">
                  <c:v>curious</c:v>
                </c:pt>
                <c:pt idx="2">
                  <c:v>cheerful</c:v>
                </c:pt>
                <c:pt idx="3">
                  <c:v>hopefull</c:v>
                </c:pt>
                <c:pt idx="4">
                  <c:v>warm</c:v>
                </c:pt>
                <c:pt idx="5">
                  <c:v>soothing</c:v>
                </c:pt>
                <c:pt idx="6">
                  <c:v>relaxed</c:v>
                </c:pt>
                <c:pt idx="7">
                  <c:v>secure</c:v>
                </c:pt>
                <c:pt idx="8">
                  <c:v>neutral</c:v>
                </c:pt>
                <c:pt idx="9">
                  <c:v>comfortable</c:v>
                </c:pt>
                <c:pt idx="10">
                  <c:v>mellow</c:v>
                </c:pt>
                <c:pt idx="11">
                  <c:v>melancholy</c:v>
                </c:pt>
                <c:pt idx="12">
                  <c:v>depressed</c:v>
                </c:pt>
                <c:pt idx="13">
                  <c:v>cold</c:v>
                </c:pt>
                <c:pt idx="14">
                  <c:v>lonely</c:v>
                </c:pt>
                <c:pt idx="15">
                  <c:v>desperate</c:v>
                </c:pt>
                <c:pt idx="16">
                  <c:v>fearful</c:v>
                </c:pt>
                <c:pt idx="17">
                  <c:v>helpless</c:v>
                </c:pt>
                <c:pt idx="18">
                  <c:v>cautious</c:v>
                </c:pt>
                <c:pt idx="19">
                  <c:v>scared</c:v>
                </c:pt>
                <c:pt idx="20">
                  <c:v>creepy</c:v>
                </c:pt>
                <c:pt idx="21">
                  <c:v>anxious</c:v>
                </c:pt>
                <c:pt idx="22">
                  <c:v>excited</c:v>
                </c:pt>
                <c:pt idx="23">
                  <c:v>urgent</c:v>
                </c:pt>
                <c:pt idx="24">
                  <c:v>uncomfortable</c:v>
                </c:pt>
                <c:pt idx="25">
                  <c:v>angry</c:v>
                </c:pt>
                <c:pt idx="26">
                  <c:v>powerful</c:v>
                </c:pt>
              </c:strCache>
            </c:strRef>
          </c:cat>
          <c:val>
            <c:numRef>
              <c:f>Sheet1!$O$2:$O$28</c:f>
              <c:numCache>
                <c:formatCode>0.00%</c:formatCode>
                <c:ptCount val="27"/>
                <c:pt idx="0">
                  <c:v>6.25E-2</c:v>
                </c:pt>
                <c:pt idx="1">
                  <c:v>4.6875E-2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4.6875E-2</c:v>
                </c:pt>
                <c:pt idx="6">
                  <c:v>6.25E-2</c:v>
                </c:pt>
                <c:pt idx="7">
                  <c:v>3.125E-2</c:v>
                </c:pt>
                <c:pt idx="8">
                  <c:v>4.6875E-2</c:v>
                </c:pt>
                <c:pt idx="9">
                  <c:v>1.5625E-2</c:v>
                </c:pt>
                <c:pt idx="10">
                  <c:v>0.109375</c:v>
                </c:pt>
                <c:pt idx="11">
                  <c:v>4.6875E-2</c:v>
                </c:pt>
                <c:pt idx="12">
                  <c:v>3.125E-2</c:v>
                </c:pt>
                <c:pt idx="13">
                  <c:v>0.140625</c:v>
                </c:pt>
                <c:pt idx="14">
                  <c:v>9.375E-2</c:v>
                </c:pt>
                <c:pt idx="15">
                  <c:v>0</c:v>
                </c:pt>
                <c:pt idx="16">
                  <c:v>3.125E-2</c:v>
                </c:pt>
                <c:pt idx="17">
                  <c:v>3.125E-2</c:v>
                </c:pt>
                <c:pt idx="18">
                  <c:v>9.375E-2</c:v>
                </c:pt>
                <c:pt idx="19">
                  <c:v>6.25E-2</c:v>
                </c:pt>
                <c:pt idx="20">
                  <c:v>3.125E-2</c:v>
                </c:pt>
                <c:pt idx="21">
                  <c:v>0</c:v>
                </c:pt>
                <c:pt idx="22">
                  <c:v>1.5625E-2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25568"/>
        <c:axId val="89327104"/>
      </c:barChart>
      <c:catAx>
        <c:axId val="8932556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9327104"/>
        <c:crosses val="autoZero"/>
        <c:auto val="1"/>
        <c:lblAlgn val="ctr"/>
        <c:lblOffset val="100"/>
        <c:noMultiLvlLbl val="0"/>
      </c:catAx>
      <c:valAx>
        <c:axId val="89327104"/>
        <c:scaling>
          <c:orientation val="minMax"/>
          <c:max val="0.30000000000000004"/>
          <c:min val="0"/>
        </c:scaling>
        <c:delete val="0"/>
        <c:axPos val="b"/>
        <c:majorGridlines>
          <c:spPr>
            <a:ln>
              <a:solidFill>
                <a:schemeClr val="tx1">
                  <a:lumMod val="65000"/>
                  <a:lumOff val="35000"/>
                  <a:alpha val="36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9325568"/>
        <c:crosses val="autoZero"/>
        <c:crossBetween val="between"/>
        <c:majorUnit val="0.1"/>
      </c:valAx>
      <c:spPr>
        <a:solidFill>
          <a:schemeClr val="tx1">
            <a:lumMod val="50000"/>
            <a:lumOff val="5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15255400767212"/>
          <c:y val="2.7027027027027029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Purple</c:v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invertIfNegative val="0"/>
          <c:cat>
            <c:strRef>
              <c:f>Sheet1!$A$2:$A$28</c:f>
              <c:strCache>
                <c:ptCount val="27"/>
                <c:pt idx="0">
                  <c:v>mystical</c:v>
                </c:pt>
                <c:pt idx="1">
                  <c:v>curious</c:v>
                </c:pt>
                <c:pt idx="2">
                  <c:v>cheerful</c:v>
                </c:pt>
                <c:pt idx="3">
                  <c:v>hopefull</c:v>
                </c:pt>
                <c:pt idx="4">
                  <c:v>warm</c:v>
                </c:pt>
                <c:pt idx="5">
                  <c:v>soothing</c:v>
                </c:pt>
                <c:pt idx="6">
                  <c:v>relaxed</c:v>
                </c:pt>
                <c:pt idx="7">
                  <c:v>secure</c:v>
                </c:pt>
                <c:pt idx="8">
                  <c:v>neutral</c:v>
                </c:pt>
                <c:pt idx="9">
                  <c:v>comfortable</c:v>
                </c:pt>
                <c:pt idx="10">
                  <c:v>mellow</c:v>
                </c:pt>
                <c:pt idx="11">
                  <c:v>melancholy</c:v>
                </c:pt>
                <c:pt idx="12">
                  <c:v>depressed</c:v>
                </c:pt>
                <c:pt idx="13">
                  <c:v>cold</c:v>
                </c:pt>
                <c:pt idx="14">
                  <c:v>lonely</c:v>
                </c:pt>
                <c:pt idx="15">
                  <c:v>desperate</c:v>
                </c:pt>
                <c:pt idx="16">
                  <c:v>fearful</c:v>
                </c:pt>
                <c:pt idx="17">
                  <c:v>helpless</c:v>
                </c:pt>
                <c:pt idx="18">
                  <c:v>cautious</c:v>
                </c:pt>
                <c:pt idx="19">
                  <c:v>scared</c:v>
                </c:pt>
                <c:pt idx="20">
                  <c:v>creepy</c:v>
                </c:pt>
                <c:pt idx="21">
                  <c:v>anxious</c:v>
                </c:pt>
                <c:pt idx="22">
                  <c:v>excited</c:v>
                </c:pt>
                <c:pt idx="23">
                  <c:v>urgent</c:v>
                </c:pt>
                <c:pt idx="24">
                  <c:v>uncomfortable</c:v>
                </c:pt>
                <c:pt idx="25">
                  <c:v>angry</c:v>
                </c:pt>
                <c:pt idx="26">
                  <c:v>powerful</c:v>
                </c:pt>
              </c:strCache>
            </c:strRef>
          </c:cat>
          <c:val>
            <c:numRef>
              <c:f>Sheet1!$R$2:$R$28</c:f>
              <c:numCache>
                <c:formatCode>0.00%</c:formatCode>
                <c:ptCount val="27"/>
                <c:pt idx="0">
                  <c:v>0.11864406779661017</c:v>
                </c:pt>
                <c:pt idx="1">
                  <c:v>0.10169491525423729</c:v>
                </c:pt>
                <c:pt idx="2">
                  <c:v>1.6949152542372881E-2</c:v>
                </c:pt>
                <c:pt idx="3">
                  <c:v>0</c:v>
                </c:pt>
                <c:pt idx="4">
                  <c:v>0</c:v>
                </c:pt>
                <c:pt idx="5">
                  <c:v>1.6949152542372881E-2</c:v>
                </c:pt>
                <c:pt idx="6">
                  <c:v>1.6949152542372881E-2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1.6949152542372881E-2</c:v>
                </c:pt>
                <c:pt idx="11">
                  <c:v>5.0847457627118647E-2</c:v>
                </c:pt>
                <c:pt idx="12">
                  <c:v>1.6949152542372881E-2</c:v>
                </c:pt>
                <c:pt idx="13">
                  <c:v>6.7796610169491525E-2</c:v>
                </c:pt>
                <c:pt idx="14">
                  <c:v>6.7796610169491525E-2</c:v>
                </c:pt>
                <c:pt idx="15">
                  <c:v>3.3898305084745763E-2</c:v>
                </c:pt>
                <c:pt idx="16">
                  <c:v>3.3898305084745763E-2</c:v>
                </c:pt>
                <c:pt idx="17">
                  <c:v>1.6949152542372881E-2</c:v>
                </c:pt>
                <c:pt idx="18">
                  <c:v>0.1864406779661017</c:v>
                </c:pt>
                <c:pt idx="19">
                  <c:v>6.7796610169491525E-2</c:v>
                </c:pt>
                <c:pt idx="20">
                  <c:v>0.11864406779661017</c:v>
                </c:pt>
                <c:pt idx="21">
                  <c:v>0</c:v>
                </c:pt>
                <c:pt idx="22">
                  <c:v>3.3898305084745763E-2</c:v>
                </c:pt>
                <c:pt idx="23">
                  <c:v>0</c:v>
                </c:pt>
                <c:pt idx="24">
                  <c:v>1.6949152542372881E-2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65120"/>
        <c:axId val="89383296"/>
      </c:barChart>
      <c:catAx>
        <c:axId val="8936512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9383296"/>
        <c:crosses val="autoZero"/>
        <c:auto val="1"/>
        <c:lblAlgn val="ctr"/>
        <c:lblOffset val="100"/>
        <c:noMultiLvlLbl val="0"/>
      </c:catAx>
      <c:valAx>
        <c:axId val="89383296"/>
        <c:scaling>
          <c:orientation val="minMax"/>
          <c:max val="0.30000000000000004"/>
          <c:min val="0"/>
        </c:scaling>
        <c:delete val="0"/>
        <c:axPos val="b"/>
        <c:majorGridlines>
          <c:spPr>
            <a:ln>
              <a:solidFill>
                <a:schemeClr val="tx1">
                  <a:lumMod val="65000"/>
                  <a:lumOff val="35000"/>
                  <a:alpha val="36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9365120"/>
        <c:crosses val="autoZero"/>
        <c:crossBetween val="between"/>
        <c:majorUnit val="0.1"/>
      </c:valAx>
      <c:spPr>
        <a:solidFill>
          <a:schemeClr val="tx1">
            <a:lumMod val="50000"/>
            <a:lumOff val="5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F2245-2590-4AD3-A8FA-AED12A5EB549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F31E7-489B-4242-AC7C-50F7994D2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9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787F34-F30B-48AC-A9A0-167A5300FF12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7B7A0C-9ED0-4B4F-9C98-C8FBBE9AEEA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94385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dobe Garamond Pro Bold" pitchFamily="18" charset="0"/>
              </a:rPr>
              <a:t>Bringing light to color</a:t>
            </a:r>
            <a:endParaRPr lang="en-US" sz="6000" dirty="0">
              <a:solidFill>
                <a:schemeClr val="bg1">
                  <a:lumMod val="95000"/>
                  <a:lumOff val="5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62000" y="4800600"/>
            <a:ext cx="7143750" cy="9386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psychological effects of color theory when applied to environmental lighting.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58669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By Jennifer Huff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19400" y="304800"/>
            <a:ext cx="4419600" cy="7620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The testers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81400" y="1219200"/>
            <a:ext cx="2743200" cy="457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82 people tested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29718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Most </a:t>
            </a:r>
            <a:r>
              <a:rPr lang="en-US" sz="1600" dirty="0"/>
              <a:t>of the participants were 18-30 years of age. </a:t>
            </a:r>
            <a:endParaRPr lang="en-US" sz="1600" dirty="0" smtClean="0"/>
          </a:p>
          <a:p>
            <a:pPr algn="ctr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There </a:t>
            </a:r>
            <a:r>
              <a:rPr lang="en-US" sz="1600" dirty="0"/>
              <a:t>was a small percent from </a:t>
            </a:r>
            <a:r>
              <a:rPr lang="en-US" sz="1600" dirty="0" smtClean="0"/>
              <a:t>31-35.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/>
              <a:t>A</a:t>
            </a:r>
            <a:r>
              <a:rPr lang="en-US" sz="1600" dirty="0" smtClean="0"/>
              <a:t> </a:t>
            </a:r>
            <a:r>
              <a:rPr lang="en-US" sz="1600" dirty="0"/>
              <a:t>single person 40</a:t>
            </a:r>
            <a:r>
              <a:rPr lang="en-US" sz="1600" dirty="0" smtClean="0"/>
              <a:t>+.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1654008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 female.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62 males.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078831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Everyone got white, and one color.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Explore and find the wallet.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1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52600" y="457200"/>
            <a:ext cx="5486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Soul Harvesting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4953000" y="6248400"/>
            <a:ext cx="4191000" cy="38100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1400" dirty="0" smtClean="0"/>
              <a:t>If you build it… they will test…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625"/>
            <a:ext cx="7992533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97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28600"/>
            <a:ext cx="7810500" cy="64135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The questions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4267200"/>
            <a:ext cx="8001000" cy="68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/>
              <a:t>What emotions did you experience while playing through this level? </a:t>
            </a:r>
            <a:endParaRPr lang="en-US" sz="1600" b="1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52975" y="1828800"/>
            <a:ext cx="4162425" cy="144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A</a:t>
            </a:r>
            <a:r>
              <a:rPr lang="en-US" sz="1400" dirty="0" smtClean="0"/>
              <a:t>re </a:t>
            </a:r>
            <a:r>
              <a:rPr lang="en-US" sz="1400" dirty="0"/>
              <a:t>you color blind</a:t>
            </a:r>
            <a:r>
              <a:rPr lang="en-US" sz="1400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What is your </a:t>
            </a:r>
            <a:r>
              <a:rPr lang="en-US" sz="1400" dirty="0" smtClean="0"/>
              <a:t>favorite color?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dirty="0"/>
              <a:t>What color was the Lighting in the Environment</a:t>
            </a:r>
            <a:r>
              <a:rPr lang="en-US" sz="1400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Did you find the environment itself to be Neutral?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"/>
          </p:nvPr>
        </p:nvSpPr>
        <p:spPr>
          <a:xfrm>
            <a:off x="533400" y="1219200"/>
            <a:ext cx="3429000" cy="505968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Generic ones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429000" cy="505968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important ones…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2667000" y="3581400"/>
            <a:ext cx="3657600" cy="65836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The point of this study.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09600" y="1828800"/>
            <a:ext cx="3657600" cy="12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Age?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Sex?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How many hours do you play games?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/>
              <a:t>What kind games?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4732946"/>
            <a:ext cx="6096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cared</a:t>
            </a:r>
            <a:r>
              <a:rPr lang="en-US" sz="1100" dirty="0"/>
              <a:t>	c</a:t>
            </a:r>
            <a:r>
              <a:rPr lang="en-US" sz="1100" dirty="0" smtClean="0"/>
              <a:t>heerful</a:t>
            </a:r>
            <a:r>
              <a:rPr lang="en-US" sz="1100" dirty="0"/>
              <a:t>	</a:t>
            </a:r>
            <a:r>
              <a:rPr lang="en-US" sz="1100" dirty="0" smtClean="0"/>
              <a:t>neutral</a:t>
            </a:r>
            <a:r>
              <a:rPr lang="en-US" sz="1100" dirty="0"/>
              <a:t>	c</a:t>
            </a:r>
            <a:r>
              <a:rPr lang="en-US" sz="1100" dirty="0" smtClean="0"/>
              <a:t>autious </a:t>
            </a:r>
            <a:r>
              <a:rPr lang="en-US" sz="1100" dirty="0"/>
              <a:t>	hopeful 	relaxed	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d</a:t>
            </a:r>
            <a:r>
              <a:rPr lang="en-US" sz="1100" dirty="0" smtClean="0"/>
              <a:t>epressed</a:t>
            </a:r>
            <a:r>
              <a:rPr lang="en-US" sz="1100" dirty="0"/>
              <a:t>	angry	</a:t>
            </a:r>
            <a:r>
              <a:rPr lang="en-US" sz="1100" dirty="0" smtClean="0"/>
              <a:t>melancholy </a:t>
            </a:r>
            <a:r>
              <a:rPr lang="en-US" sz="1100" dirty="0"/>
              <a:t>	</a:t>
            </a:r>
            <a:r>
              <a:rPr lang="en-US" sz="1100" dirty="0" smtClean="0"/>
              <a:t>cold </a:t>
            </a:r>
            <a:r>
              <a:rPr lang="en-US" sz="1100" dirty="0"/>
              <a:t>	warm	</a:t>
            </a:r>
            <a:r>
              <a:rPr lang="en-US" sz="1100" dirty="0" smtClean="0"/>
              <a:t>fearful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r>
              <a:rPr lang="en-US" sz="1100" dirty="0" smtClean="0"/>
              <a:t>soothing</a:t>
            </a:r>
            <a:r>
              <a:rPr lang="en-US" sz="1100" dirty="0"/>
              <a:t>	desperate	</a:t>
            </a:r>
            <a:r>
              <a:rPr lang="en-US" sz="1100" dirty="0" smtClean="0"/>
              <a:t>lonely</a:t>
            </a:r>
            <a:r>
              <a:rPr lang="en-US" sz="1100" dirty="0"/>
              <a:t>	m</a:t>
            </a:r>
            <a:r>
              <a:rPr lang="en-US" sz="1100" dirty="0" smtClean="0"/>
              <a:t>ystical</a:t>
            </a:r>
            <a:r>
              <a:rPr lang="en-US" sz="1100" dirty="0"/>
              <a:t>	</a:t>
            </a:r>
            <a:r>
              <a:rPr lang="en-US" sz="1100" dirty="0" smtClean="0"/>
              <a:t>powerful</a:t>
            </a:r>
            <a:r>
              <a:rPr lang="en-US" sz="1100" dirty="0"/>
              <a:t>	excited 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m</a:t>
            </a:r>
            <a:r>
              <a:rPr lang="en-US" sz="1100" dirty="0" smtClean="0"/>
              <a:t>ellow</a:t>
            </a:r>
            <a:r>
              <a:rPr lang="en-US" sz="1100" dirty="0"/>
              <a:t>	</a:t>
            </a:r>
            <a:r>
              <a:rPr lang="en-US" sz="1100" dirty="0" smtClean="0"/>
              <a:t>secure </a:t>
            </a:r>
            <a:r>
              <a:rPr lang="en-US" sz="1100" dirty="0"/>
              <a:t>	c</a:t>
            </a:r>
            <a:r>
              <a:rPr lang="en-US" sz="1100" dirty="0" smtClean="0"/>
              <a:t>urious</a:t>
            </a:r>
            <a:r>
              <a:rPr lang="en-US" sz="1100" dirty="0"/>
              <a:t>	</a:t>
            </a:r>
            <a:r>
              <a:rPr lang="en-US" sz="1100" dirty="0" smtClean="0"/>
              <a:t>creepy</a:t>
            </a:r>
            <a:r>
              <a:rPr lang="en-US" sz="1100" dirty="0"/>
              <a:t>	c</a:t>
            </a:r>
            <a:r>
              <a:rPr lang="en-US" sz="1100" dirty="0" smtClean="0"/>
              <a:t>omfortable </a:t>
            </a:r>
            <a:r>
              <a:rPr lang="en-US" sz="1100" dirty="0"/>
              <a:t>	</a:t>
            </a:r>
            <a:r>
              <a:rPr lang="en-US" sz="1100" dirty="0" smtClean="0"/>
              <a:t>helpless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s</a:t>
            </a:r>
            <a:r>
              <a:rPr lang="en-US" sz="1100" dirty="0" smtClean="0"/>
              <a:t>tressed</a:t>
            </a:r>
            <a:r>
              <a:rPr lang="en-US" sz="1100" dirty="0"/>
              <a:t>	</a:t>
            </a:r>
            <a:r>
              <a:rPr lang="en-US" sz="1100" dirty="0" smtClean="0"/>
              <a:t>anxious</a:t>
            </a:r>
            <a:r>
              <a:rPr lang="en-US" sz="1100" dirty="0"/>
              <a:t>	u</a:t>
            </a:r>
            <a:r>
              <a:rPr lang="en-US" sz="1100" dirty="0" smtClean="0"/>
              <a:t>ncomfortable</a:t>
            </a:r>
            <a:r>
              <a:rPr lang="en-US" sz="1100" dirty="0"/>
              <a:t>	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3357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152400"/>
            <a:ext cx="467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Souls have emotions</a:t>
            </a:r>
            <a:endParaRPr lang="en-US" sz="20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62706"/>
              </p:ext>
            </p:extLst>
          </p:nvPr>
        </p:nvGraphicFramePr>
        <p:xfrm>
          <a:off x="625089" y="638236"/>
          <a:ext cx="7848600" cy="605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94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22943322"/>
              </p:ext>
            </p:extLst>
          </p:nvPr>
        </p:nvGraphicFramePr>
        <p:xfrm>
          <a:off x="457200" y="1219200"/>
          <a:ext cx="5444502" cy="4860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608"/>
                <a:gridCol w="621610"/>
                <a:gridCol w="615982"/>
                <a:gridCol w="701793"/>
                <a:gridCol w="625483"/>
                <a:gridCol w="787268"/>
                <a:gridCol w="640006"/>
                <a:gridCol w="708752"/>
              </a:tblGrid>
              <a:tr h="5946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White</a:t>
                      </a:r>
                      <a:endParaRPr lang="en-US" sz="105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lang="en-US" sz="105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Orange</a:t>
                      </a:r>
                      <a:endParaRPr lang="en-US" sz="105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92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Yellow</a:t>
                      </a:r>
                      <a:endParaRPr lang="en-US" sz="105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Green</a:t>
                      </a:r>
                      <a:endParaRPr lang="en-US" sz="105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Blue</a:t>
                      </a:r>
                      <a:endParaRPr lang="en-US" sz="105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Purple</a:t>
                      </a:r>
                      <a:endParaRPr lang="en-US" sz="105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40FA"/>
                    </a:solidFill>
                  </a:tcPr>
                </a:tc>
              </a:tr>
              <a:tr h="5946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White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46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465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Orange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92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46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Yellow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46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Green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464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Blue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465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Purple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4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.0001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.0001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40FA"/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4600" y="262071"/>
            <a:ext cx="2362200" cy="49560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Participants were offered a list of 27 emotional associations to select </a:t>
            </a:r>
            <a:r>
              <a:rPr lang="en-US" dirty="0" smtClean="0"/>
              <a:t>from.</a:t>
            </a: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This table </a:t>
            </a:r>
            <a:r>
              <a:rPr lang="en-US" dirty="0"/>
              <a:t>summarizes the probabilities that </a:t>
            </a:r>
            <a:r>
              <a:rPr lang="en-US" dirty="0" smtClean="0"/>
              <a:t>resulted.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White = expected vs colored results.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No two colors will make you feel the same.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67252" y="228600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the data means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25198" y="690265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I’ll take a Chi Square chart please…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7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990600"/>
            <a:ext cx="2590800" cy="4230243"/>
          </a:xfrm>
        </p:spPr>
        <p:txBody>
          <a:bodyPr/>
          <a:lstStyle/>
          <a:p>
            <a:endParaRPr lang="en-US" b="1" dirty="0" smtClean="0"/>
          </a:p>
          <a:p>
            <a:r>
              <a:rPr lang="en-US" sz="2000" b="1" dirty="0" smtClean="0"/>
              <a:t>82 people tested</a:t>
            </a:r>
          </a:p>
          <a:p>
            <a:endParaRPr lang="en-US" sz="2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Neutral 17.44</a:t>
            </a:r>
            <a:r>
              <a:rPr lang="en-US" dirty="0"/>
              <a:t>% </a:t>
            </a: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elaxed 14.83%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Comfortable 10.47% 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543798905"/>
              </p:ext>
            </p:extLst>
          </p:nvPr>
        </p:nvGraphicFramePr>
        <p:xfrm>
          <a:off x="457200" y="762000"/>
          <a:ext cx="5029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28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Blank Slate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664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24600" y="762000"/>
            <a:ext cx="2362200" cy="5108448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15 people g</a:t>
            </a:r>
            <a:r>
              <a:rPr lang="en-US" sz="1600" b="1" dirty="0"/>
              <a:t>ot red.</a:t>
            </a:r>
          </a:p>
          <a:p>
            <a:endParaRPr lang="en-US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aution 15.87%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reepy 14.29%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Anxious and warm 9.52</a:t>
            </a:r>
            <a:r>
              <a:rPr lang="en-US" dirty="0"/>
              <a:t>%.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</a:t>
            </a:r>
            <a:r>
              <a:rPr lang="en-US" dirty="0" smtClean="0"/>
              <a:t>enerally </a:t>
            </a:r>
            <a:r>
              <a:rPr lang="en-US" dirty="0"/>
              <a:t>interpreted </a:t>
            </a:r>
            <a:r>
              <a:rPr lang="en-US" dirty="0" smtClean="0"/>
              <a:t>emotions </a:t>
            </a:r>
            <a:r>
              <a:rPr lang="en-US" dirty="0"/>
              <a:t>that are </a:t>
            </a:r>
            <a:r>
              <a:rPr lang="en-US" dirty="0" smtClean="0"/>
              <a:t>negative</a:t>
            </a:r>
            <a:endParaRPr lang="en-US" b="1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509381011"/>
              </p:ext>
            </p:extLst>
          </p:nvPr>
        </p:nvGraphicFramePr>
        <p:xfrm>
          <a:off x="457200" y="990600"/>
          <a:ext cx="5029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152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beginning of the Rainbow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895" y="521732"/>
            <a:ext cx="624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/>
              </a:rPr>
              <a:t>Danger, anger, rage, hate, war, blood, excitement, tension, power, health, vigor, warmth, friendship, love  </a:t>
            </a:r>
            <a:endParaRPr lang="en-US" sz="12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373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4600" y="829760"/>
            <a:ext cx="2514600" cy="4961439"/>
          </a:xfrm>
        </p:spPr>
        <p:txBody>
          <a:bodyPr/>
          <a:lstStyle/>
          <a:p>
            <a:r>
              <a:rPr lang="en-US" sz="1600" b="1" dirty="0"/>
              <a:t>15 people got red.</a:t>
            </a:r>
          </a:p>
          <a:p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W</a:t>
            </a:r>
            <a:r>
              <a:rPr lang="en-US" dirty="0" smtClean="0"/>
              <a:t>arm  </a:t>
            </a:r>
            <a:r>
              <a:rPr lang="en-US" dirty="0"/>
              <a:t>14.29</a:t>
            </a:r>
            <a:r>
              <a:rPr lang="en-US" dirty="0" smtClean="0"/>
              <a:t>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aution  </a:t>
            </a:r>
            <a:r>
              <a:rPr lang="en-US" dirty="0"/>
              <a:t>12.50% </a:t>
            </a: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urious </a:t>
            </a:r>
            <a:r>
              <a:rPr lang="en-US" dirty="0"/>
              <a:t>and fearful </a:t>
            </a:r>
            <a:r>
              <a:rPr lang="en-US" dirty="0" smtClean="0"/>
              <a:t>8.93%.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 strong </a:t>
            </a:r>
            <a:r>
              <a:rPr lang="en-US" dirty="0"/>
              <a:t>range of </a:t>
            </a:r>
            <a:r>
              <a:rPr lang="en-US" dirty="0" smtClean="0"/>
              <a:t>variances.</a:t>
            </a:r>
            <a:endParaRPr lang="en-US" dirty="0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38420626"/>
              </p:ext>
            </p:extLst>
          </p:nvPr>
        </p:nvGraphicFramePr>
        <p:xfrm>
          <a:off x="533400" y="935742"/>
          <a:ext cx="4972050" cy="569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0024" y="304800"/>
            <a:ext cx="5943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1200" dirty="0" smtClean="0"/>
              <a:t>Wholesomeness</a:t>
            </a:r>
            <a:r>
              <a:rPr lang="en-US" sz="1200" dirty="0"/>
              <a:t>, wisdom, justice, warm, intimate, joy, ambition, happy, cheerful, lively, exciting, passive, mellow, energetic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31105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4600" y="685800"/>
            <a:ext cx="2362200" cy="51054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15 people got yellow</a:t>
            </a:r>
          </a:p>
          <a:p>
            <a:endParaRPr lang="en-US" sz="16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Curious and </a:t>
            </a:r>
            <a:r>
              <a:rPr lang="en-US" dirty="0" smtClean="0"/>
              <a:t>warm </a:t>
            </a:r>
            <a:r>
              <a:rPr lang="en-US" dirty="0"/>
              <a:t>12.00</a:t>
            </a:r>
            <a:r>
              <a:rPr lang="en-US" dirty="0" smtClean="0"/>
              <a:t>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N</a:t>
            </a:r>
            <a:r>
              <a:rPr lang="en-US" dirty="0" smtClean="0"/>
              <a:t>eutral </a:t>
            </a:r>
            <a:r>
              <a:rPr lang="en-US" dirty="0"/>
              <a:t>and excited with 8.00</a:t>
            </a:r>
            <a:r>
              <a:rPr lang="en-US" dirty="0" smtClean="0"/>
              <a:t>%.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 color </a:t>
            </a:r>
            <a:r>
              <a:rPr lang="en-US" dirty="0"/>
              <a:t>of </a:t>
            </a:r>
            <a:r>
              <a:rPr lang="en-US" dirty="0" smtClean="0"/>
              <a:t>comfort,  invoking a sense </a:t>
            </a:r>
            <a:r>
              <a:rPr lang="en-US" dirty="0"/>
              <a:t>of safety or </a:t>
            </a:r>
            <a:r>
              <a:rPr lang="en-US" dirty="0" smtClean="0"/>
              <a:t>hope.</a:t>
            </a:r>
            <a:endParaRPr lang="en-US" b="1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800878595"/>
              </p:ext>
            </p:extLst>
          </p:nvPr>
        </p:nvGraphicFramePr>
        <p:xfrm>
          <a:off x="685800" y="1066800"/>
          <a:ext cx="4953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487972"/>
            <a:ext cx="592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/>
              </a:rPr>
              <a:t>Neutral, safety, cheerful, joy, caution, celestial, health, intelligence, coward, deceit, treachery, active, aspiring, relaxing, pride</a:t>
            </a:r>
            <a:endParaRPr lang="en-US" sz="12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7329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727666"/>
            <a:ext cx="2438400" cy="5983606"/>
          </a:xfrm>
        </p:spPr>
        <p:txBody>
          <a:bodyPr/>
          <a:lstStyle/>
          <a:p>
            <a:r>
              <a:rPr lang="en-US" sz="1600" b="1" dirty="0" smtClean="0"/>
              <a:t>15 people got Green</a:t>
            </a:r>
          </a:p>
          <a:p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aution </a:t>
            </a:r>
            <a:r>
              <a:rPr lang="en-US" dirty="0"/>
              <a:t>at 24.39</a:t>
            </a:r>
            <a:r>
              <a:rPr lang="en-US" dirty="0" smtClean="0"/>
              <a:t>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urious 14.63</a:t>
            </a:r>
            <a:r>
              <a:rPr lang="en-US" dirty="0"/>
              <a:t>% </a:t>
            </a: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reepy </a:t>
            </a:r>
            <a:r>
              <a:rPr lang="en-US" dirty="0"/>
              <a:t>at 12.20</a:t>
            </a:r>
            <a:r>
              <a:rPr lang="en-US" dirty="0" smtClean="0"/>
              <a:t>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N</a:t>
            </a:r>
            <a:r>
              <a:rPr lang="en-US" dirty="0" smtClean="0"/>
              <a:t>egative connotations… </a:t>
            </a:r>
            <a:r>
              <a:rPr lang="en-US" dirty="0"/>
              <a:t>deceit, poison and </a:t>
            </a:r>
            <a:r>
              <a:rPr lang="en-US" dirty="0" smtClean="0"/>
              <a:t>disease, or </a:t>
            </a:r>
            <a:r>
              <a:rPr lang="en-US" dirty="0"/>
              <a:t>c</a:t>
            </a:r>
            <a:r>
              <a:rPr lang="en-US" dirty="0" smtClean="0"/>
              <a:t>uriously mystical?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187290157"/>
              </p:ext>
            </p:extLst>
          </p:nvPr>
        </p:nvGraphicFramePr>
        <p:xfrm>
          <a:off x="685800" y="1066800"/>
          <a:ext cx="4953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81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dirty="0" smtClean="0">
                <a:effectLst/>
              </a:rPr>
              <a:t>Jealousy, poison, malnutrition, nature, sympathy, deceit, charity, hope, spring, tranquil concentration, mediation, health, death, pleasing, quieting, refreshing, peaceful, ghastly, disease, terror, guilt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4777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3733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Overview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39624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Define key terms: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1700" dirty="0" smtClean="0"/>
              <a:t>Color theory, Color Psychology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7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Why color theory?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7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Research involved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1581" y="1905000"/>
            <a:ext cx="4114800" cy="3657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Show and tell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Testing and Data</a:t>
            </a:r>
            <a:endParaRPr lang="en-US" sz="17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7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My opinionated conclusion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0872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796498"/>
            <a:ext cx="2362200" cy="5375702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14 people got Blue</a:t>
            </a:r>
          </a:p>
          <a:p>
            <a:endParaRPr lang="en-US" sz="16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old 14.06%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M</a:t>
            </a:r>
            <a:r>
              <a:rPr lang="en-US" dirty="0" smtClean="0"/>
              <a:t>ellow 10.94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aution </a:t>
            </a:r>
            <a:r>
              <a:rPr lang="en-US" dirty="0"/>
              <a:t>and lonely </a:t>
            </a:r>
            <a:r>
              <a:rPr lang="en-US" dirty="0" smtClean="0"/>
              <a:t>9.38%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negative reaction towards the environment, most of which in a passive </a:t>
            </a:r>
            <a:r>
              <a:rPr lang="en-US" dirty="0" smtClean="0"/>
              <a:t>way.</a:t>
            </a:r>
            <a:endParaRPr lang="en-US" b="1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208252278"/>
              </p:ext>
            </p:extLst>
          </p:nvPr>
        </p:nvGraphicFramePr>
        <p:xfrm>
          <a:off x="685800" y="1159216"/>
          <a:ext cx="4953000" cy="541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999" y="381000"/>
            <a:ext cx="571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dirty="0" smtClean="0">
                <a:effectLst/>
              </a:rPr>
              <a:t>Bleak, restful, tragedy, spiritual, cold, melancholy, gloom, fearfulness, relaxed, quiet, cold, insane, mental depression, recessive, distant, mournful, good, empty, pleasure, peace, devotion, security, loyalty, truth, healing, calming, soothing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62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4600" y="609600"/>
            <a:ext cx="2362200" cy="5257800"/>
          </a:xfrm>
        </p:spPr>
        <p:txBody>
          <a:bodyPr/>
          <a:lstStyle/>
          <a:p>
            <a:r>
              <a:rPr lang="en-US" sz="1600" b="1" dirty="0" smtClean="0"/>
              <a:t>14 people got Purple</a:t>
            </a:r>
          </a:p>
          <a:p>
            <a:endParaRPr lang="en-US" b="1" dirty="0"/>
          </a:p>
          <a:p>
            <a:endParaRPr lang="en-US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Caution </a:t>
            </a:r>
            <a:r>
              <a:rPr lang="en-US" dirty="0"/>
              <a:t>18.64</a:t>
            </a:r>
            <a:r>
              <a:rPr lang="en-US" dirty="0" smtClean="0"/>
              <a:t>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reepy</a:t>
            </a:r>
            <a:r>
              <a:rPr lang="en-US" dirty="0"/>
              <a:t>, </a:t>
            </a:r>
            <a:r>
              <a:rPr lang="en-US" dirty="0" smtClean="0"/>
              <a:t>mystical  </a:t>
            </a:r>
            <a:r>
              <a:rPr lang="en-US" dirty="0"/>
              <a:t>11.86</a:t>
            </a:r>
            <a:r>
              <a:rPr lang="en-US" dirty="0" smtClean="0"/>
              <a:t>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urious </a:t>
            </a:r>
            <a:r>
              <a:rPr lang="en-US" dirty="0"/>
              <a:t>at 10.17</a:t>
            </a:r>
            <a:r>
              <a:rPr lang="en-US" dirty="0" smtClean="0"/>
              <a:t>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Purple does not actually hold strong to his roots and is better interpreted as a color with a </a:t>
            </a:r>
            <a:r>
              <a:rPr lang="en-US" dirty="0" smtClean="0"/>
              <a:t>dichotomy.</a:t>
            </a:r>
          </a:p>
          <a:p>
            <a:endParaRPr lang="en-US" b="1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328102791"/>
              </p:ext>
            </p:extLst>
          </p:nvPr>
        </p:nvGraphicFramePr>
        <p:xfrm>
          <a:off x="685800" y="990600"/>
          <a:ext cx="495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28140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200" dirty="0" smtClean="0">
                <a:effectLst/>
              </a:rPr>
              <a:t>Royalty, spirituality, angelic, love, purifying, calming, coolness, soothing, tragedy, power, melancholy, mystical, dignified, darkness, shadow, mournful, loneliness, desperation 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918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00200" y="196850"/>
            <a:ext cx="6477000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all this means 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762000" y="1219200"/>
            <a:ext cx="3276600" cy="506413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White lighting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5257800" y="1219200"/>
            <a:ext cx="3276600" cy="506413"/>
          </a:xfrm>
          <a:gradFill flip="none" rotWithShape="1">
            <a:gsLst>
              <a:gs pos="0">
                <a:srgbClr val="8240FA">
                  <a:tint val="66000"/>
                  <a:satMod val="160000"/>
                </a:srgbClr>
              </a:gs>
              <a:gs pos="50000">
                <a:srgbClr val="8240FA">
                  <a:tint val="44500"/>
                  <a:satMod val="160000"/>
                </a:srgbClr>
              </a:gs>
              <a:gs pos="100000">
                <a:srgbClr val="8240FA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Colored lighting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ghdemo\Desktop\Thesis\Trine-2-PC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4999"/>
            <a:ext cx="3352800" cy="20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hdemo\Desktop\Thesis\left4d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9" y="4076356"/>
            <a:ext cx="3429000" cy="20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2800" y="687005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Color invokes emotions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5708" y="6167735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Use it to your advantage 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9" name="Picture 7" descr="C:\Users\ghdemo\Desktop\Thesis\diablo3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17" y="3988088"/>
            <a:ext cx="3477833" cy="208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ghdemo\Desktop\Thesis\kotor_ii-june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8" y="1838016"/>
            <a:ext cx="4302582" cy="209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hdemo\Desktop\Thesis\up-lightin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4" y="131762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hdemo\Desktop\Thesis\dsc006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5708"/>
            <a:ext cx="342900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4356" y="3756041"/>
            <a:ext cx="171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lighting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2930" y="5128141"/>
            <a:ext cx="219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 Lighting</a:t>
            </a:r>
            <a:endParaRPr lang="en-US" dirty="0"/>
          </a:p>
        </p:txBody>
      </p:sp>
      <p:pic>
        <p:nvPicPr>
          <p:cNvPr id="1028" name="Picture 4" descr="E:\Guildhall\Website stuff\Environment\raw images\Thesis\Loby_W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86130"/>
            <a:ext cx="3683161" cy="2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1217" y="6438201"/>
            <a:ext cx="198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Spot Lighting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Experiment with schemes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hdemo\Desktop\Thesis\forest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5" y="1066800"/>
            <a:ext cx="2770186" cy="18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hdemo\Desktop\Thesis\forest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90" y="1066800"/>
            <a:ext cx="2770186" cy="18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hdemo\Desktop\Thesis\city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" y="3201675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hdemo\Desktop\Thesis\cityg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201675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hdemo\Desktop\Thesis\cityoran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83" y="3187389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hdemo\Desktop\Thesis\forestpurp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91" y="1066800"/>
            <a:ext cx="2770184" cy="18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329624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Experiment with settings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057" name="Picture 9" descr="E:\Guildhall\Website stuff\Environment\raw images\Thesis\Loby_W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" y="5067300"/>
            <a:ext cx="2935287" cy="16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:\Guildhall\Website stuff\Environment\raw images\Thesis\Loby_Y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96" y="5067300"/>
            <a:ext cx="2935287" cy="16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Guildhall\Website stuff\Environment\raw images\Thesis\Loby_B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5105400"/>
            <a:ext cx="2935287" cy="165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hdemo\Desktop\Thesis\images\mustachyou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299"/>
            <a:ext cx="6248400" cy="65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25450"/>
            <a:ext cx="7162800" cy="5651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Bridging the gap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026475" y="2247900"/>
            <a:ext cx="5257800" cy="8382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A collection </a:t>
            </a:r>
            <a:r>
              <a:rPr lang="en-US" sz="1600" dirty="0"/>
              <a:t>of guidance to color </a:t>
            </a:r>
            <a:r>
              <a:rPr lang="en-US" sz="1600" dirty="0" smtClean="0"/>
              <a:t>mixing.</a:t>
            </a:r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95600" y="1752600"/>
            <a:ext cx="3419475" cy="533400"/>
          </a:xfrm>
          <a:gradFill flip="none" rotWithShape="1">
            <a:gsLst>
              <a:gs pos="0">
                <a:srgbClr val="8240FA">
                  <a:tint val="66000"/>
                  <a:satMod val="160000"/>
                </a:srgbClr>
              </a:gs>
              <a:gs pos="50000">
                <a:srgbClr val="8240FA">
                  <a:tint val="44500"/>
                  <a:satMod val="160000"/>
                </a:srgbClr>
              </a:gs>
              <a:gs pos="100000">
                <a:srgbClr val="8240FA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Color Theory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87623"/>
            <a:ext cx="7543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Every color can rouse an emotional response, though knowing the unspoken language is a key factor in being able to use it constructively </a:t>
            </a:r>
            <a:r>
              <a:rPr lang="en-US" dirty="0" smtClean="0"/>
              <a:t>-</a:t>
            </a:r>
            <a:r>
              <a:rPr lang="en-US" sz="1600" dirty="0" smtClean="0"/>
              <a:t> </a:t>
            </a:r>
            <a:r>
              <a:rPr lang="en-US" sz="1200" dirty="0"/>
              <a:t>A</a:t>
            </a:r>
            <a:r>
              <a:rPr lang="en-US" sz="1400" dirty="0"/>
              <a:t>. </a:t>
            </a:r>
            <a:r>
              <a:rPr lang="en-US" sz="1200" dirty="0" err="1" smtClean="0"/>
              <a:t>K</a:t>
            </a:r>
            <a:r>
              <a:rPr lang="en-US" sz="1400" dirty="0" err="1" smtClean="0"/>
              <a:t>argere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76575"/>
            <a:ext cx="3233801" cy="3190874"/>
          </a:xfrm>
          <a:prstGeom prst="rect">
            <a:avLst/>
          </a:prstGeom>
        </p:spPr>
      </p:pic>
      <p:pic>
        <p:nvPicPr>
          <p:cNvPr id="1026" name="Picture 2" descr="C:\Users\ghdemo\Desktop\Thesis\Color-Schem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895600"/>
            <a:ext cx="4800600" cy="37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84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172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You will never know its there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ghdemo\Desktop\Thesis\oil-painting-pos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12825"/>
            <a:ext cx="3379207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hdemo\Desktop\Thesis\Starry-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86" y="3810000"/>
            <a:ext cx="3581400" cy="28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hdemo\Desktop\Thesis\134965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0"/>
            <a:ext cx="2626597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25450"/>
            <a:ext cx="7162800" cy="5651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does that make you feel?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524000" y="1676400"/>
            <a:ext cx="6096000" cy="8382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The study of color and its effects on human emotions.</a:t>
            </a:r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95600" y="1066800"/>
            <a:ext cx="3429000" cy="533400"/>
          </a:xfrm>
          <a:gradFill flip="none" rotWithShape="1">
            <a:gsLst>
              <a:gs pos="0">
                <a:srgbClr val="8240FA">
                  <a:tint val="66000"/>
                  <a:satMod val="160000"/>
                </a:srgbClr>
              </a:gs>
              <a:gs pos="50000">
                <a:srgbClr val="8240FA">
                  <a:tint val="44500"/>
                  <a:satMod val="160000"/>
                </a:srgbClr>
              </a:gs>
              <a:gs pos="100000">
                <a:srgbClr val="8240FA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Color Psychology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0"/>
            <a:ext cx="3552280" cy="3648287"/>
          </a:xfrm>
          <a:prstGeom prst="rect">
            <a:avLst/>
          </a:prstGeom>
        </p:spPr>
      </p:pic>
      <p:pic>
        <p:nvPicPr>
          <p:cNvPr id="2051" name="Picture 3" descr="C:\Users\ghdemo\Desktop\Thesis\3028378-inline-i-6-what-your-logos-color-may-say-about-your-company-info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55244"/>
            <a:ext cx="4191000" cy="48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people and books</a:t>
            </a:r>
            <a:endParaRPr lang="en-US" dirty="0"/>
          </a:p>
        </p:txBody>
      </p:sp>
      <p:graphicFrame>
        <p:nvGraphicFramePr>
          <p:cNvPr id="10" name="Picture Placeholder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65870025"/>
              </p:ext>
            </p:extLst>
          </p:nvPr>
        </p:nvGraphicFramePr>
        <p:xfrm>
          <a:off x="762000" y="914400"/>
          <a:ext cx="4876800" cy="56714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1187"/>
                <a:gridCol w="3995613"/>
              </a:tblGrid>
              <a:tr h="404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Color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69696">
                            <a:shade val="30000"/>
                            <a:satMod val="115000"/>
                          </a:srgbClr>
                        </a:gs>
                        <a:gs pos="50000">
                          <a:srgbClr val="969696">
                            <a:shade val="67500"/>
                            <a:satMod val="115000"/>
                          </a:srgbClr>
                        </a:gs>
                        <a:gs pos="100000">
                          <a:srgbClr val="969696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Associations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69696">
                            <a:shade val="30000"/>
                            <a:satMod val="115000"/>
                          </a:srgbClr>
                        </a:gs>
                        <a:gs pos="50000">
                          <a:srgbClr val="969696">
                            <a:shade val="67500"/>
                            <a:satMod val="115000"/>
                          </a:srgbClr>
                        </a:gs>
                        <a:gs pos="100000">
                          <a:srgbClr val="969696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6071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D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Danger, anger, rage, hate, war, blood, excitement, tension, power, health, vigor, warmth, friendship, love 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D0D"/>
                    </a:solidFill>
                  </a:tcPr>
                </a:tc>
              </a:tr>
              <a:tr h="6071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Orange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92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Wholesomeness, wisdom, justice, warm, intimate, joy, ambition, happy, cheerful, lively, exciting, passive, mellow, energetic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C9204"/>
                    </a:solidFill>
                  </a:tcPr>
                </a:tc>
              </a:tr>
              <a:tr h="8145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Yellow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D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Neutral, safety, cheerful, joy, caution, celestial, health, intelligence, coward, deceit, treachery, active, aspiring, relaxing, pride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D2D"/>
                    </a:solidFill>
                  </a:tcPr>
                </a:tc>
              </a:tr>
              <a:tr h="1011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Green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Jealousy, poison, malnutrition, nature, sympathy, deceit, charity, hope, spring, tranquil concentration, mediation, health, death, pleasing, quieting, refreshing, peaceful, ghastly, disease, terror, guilt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  <a:tr h="12142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Blue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Bleak, restful, tragedy, spiritual, cold, melancholy, gloom, fearfulness, relaxed, quiet, cold, insane, mental depression, recessive, distant, mournful, good, empty, pleasure, peace, devotion, security, loyalty, truth, healing, calming, soothing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1011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Purple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4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Royalty, spirituality, angelic, love, purifying, calming, coolness, soothing, tragedy, power, melancholy, mystical, dignified, darkness, shadow, mournful, loneliness, desperation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8240FA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553200" y="914400"/>
            <a:ext cx="2133600" cy="5562600"/>
          </a:xfrm>
        </p:spPr>
        <p:txBody>
          <a:bodyPr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F. </a:t>
            </a:r>
            <a:r>
              <a:rPr lang="en-US" dirty="0" err="1"/>
              <a:t>Birren</a:t>
            </a:r>
            <a:r>
              <a:rPr lang="en-US" dirty="0"/>
              <a:t>, “Color Psychology and Color Therapy,” 2ndEd, </a:t>
            </a:r>
            <a:endParaRPr lang="en-US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A. </a:t>
            </a:r>
            <a:r>
              <a:rPr lang="en-US" dirty="0" err="1" smtClean="0"/>
              <a:t>Kargere</a:t>
            </a:r>
            <a:r>
              <a:rPr lang="en-US" dirty="0" smtClean="0"/>
              <a:t>, </a:t>
            </a:r>
            <a:r>
              <a:rPr lang="en-US" dirty="0"/>
              <a:t>“Color and </a:t>
            </a:r>
            <a:r>
              <a:rPr lang="en-US" dirty="0" smtClean="0"/>
              <a:t>Personality,”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Stephen J. </a:t>
            </a:r>
            <a:r>
              <a:rPr lang="en-US" dirty="0" err="1"/>
              <a:t>Sidelinger</a:t>
            </a:r>
            <a:r>
              <a:rPr lang="en-US" dirty="0"/>
              <a:t>, </a:t>
            </a:r>
            <a:r>
              <a:rPr lang="en-US" dirty="0" smtClean="0"/>
              <a:t>“Color Manual.”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“Color theory”, wikipedia.com.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18756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Research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025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Why Color theory?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3060" y="1143000"/>
            <a:ext cx="6774540" cy="598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# 1 reason.   White lit games. 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06" y="2802308"/>
            <a:ext cx="2978543" cy="1675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99" y="2028924"/>
            <a:ext cx="2976407" cy="1674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99" y="4355084"/>
            <a:ext cx="2976407" cy="1674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06" y="3733692"/>
            <a:ext cx="2708148" cy="1692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9" y="2597931"/>
            <a:ext cx="2976407" cy="1674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6450" y="5610225"/>
            <a:ext cx="438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#2… its always been an interesting subject in my life.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60134" y="2450801"/>
            <a:ext cx="3180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400" dirty="0" smtClean="0"/>
              <a:t> They could invoke more emotions…</a:t>
            </a:r>
          </a:p>
        </p:txBody>
      </p:sp>
    </p:spTree>
    <p:extLst>
      <p:ext uri="{BB962C8B-B14F-4D97-AF65-F5344CB8AC3E}">
        <p14:creationId xmlns:p14="http://schemas.microsoft.com/office/powerpoint/2010/main" val="224168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hdemo\Desktop\Thesis\kyra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9" y="609600"/>
            <a:ext cx="4061469" cy="253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hdemo\Desktop\Thesis\twiligh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14775"/>
            <a:ext cx="4955574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hdemo\Desktop\Thesi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922468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hdemo\Desktop\Thesis\earthworm-jim-pc-windows-screenshots__194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49666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hdemo\Desktop\Thesis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886200"/>
            <a:ext cx="494453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hdemo\Desktop\Thesis\monkey1-iwanttobepir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3458935"/>
            <a:ext cx="4343400" cy="23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hdemo\Desktop\Thesis\myst_awes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03" y="572860"/>
            <a:ext cx="415753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5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657</TotalTime>
  <Words>1119</Words>
  <Application>Microsoft Office PowerPoint</Application>
  <PresentationFormat>On-screen Show (4:3)</PresentationFormat>
  <Paragraphs>298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Oriel</vt:lpstr>
      <vt:lpstr>Apex</vt:lpstr>
      <vt:lpstr>Bringing light to color</vt:lpstr>
      <vt:lpstr>Overview</vt:lpstr>
      <vt:lpstr>Bridging the gap</vt:lpstr>
      <vt:lpstr>You will never know its there</vt:lpstr>
      <vt:lpstr>How does that make you feel?</vt:lpstr>
      <vt:lpstr>The people and books</vt:lpstr>
      <vt:lpstr>Why Color theory?</vt:lpstr>
      <vt:lpstr>PowerPoint Presentation</vt:lpstr>
      <vt:lpstr>PowerPoint Presentation</vt:lpstr>
      <vt:lpstr>The testers</vt:lpstr>
      <vt:lpstr>Soul Harvesting</vt:lpstr>
      <vt:lpstr>The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all this means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Brining light to color</dc:title>
  <dc:creator>ghdemo</dc:creator>
  <cp:lastModifiedBy>ghdemo</cp:lastModifiedBy>
  <cp:revision>69</cp:revision>
  <dcterms:created xsi:type="dcterms:W3CDTF">2014-04-12T21:45:10Z</dcterms:created>
  <dcterms:modified xsi:type="dcterms:W3CDTF">2014-04-23T08:22:29Z</dcterms:modified>
</cp:coreProperties>
</file>